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1"/>
  </p:notesMasterIdLst>
  <p:handoutMasterIdLst>
    <p:handoutMasterId r:id="rId92"/>
  </p:handoutMasterIdLst>
  <p:sldIdLst>
    <p:sldId id="315" r:id="rId3"/>
    <p:sldId id="316" r:id="rId4"/>
    <p:sldId id="296" r:id="rId5"/>
    <p:sldId id="302" r:id="rId6"/>
    <p:sldId id="289" r:id="rId7"/>
    <p:sldId id="304" r:id="rId8"/>
    <p:sldId id="307" r:id="rId9"/>
    <p:sldId id="314" r:id="rId10"/>
    <p:sldId id="375" r:id="rId11"/>
    <p:sldId id="298" r:id="rId12"/>
    <p:sldId id="313" r:id="rId13"/>
    <p:sldId id="262" r:id="rId14"/>
    <p:sldId id="257" r:id="rId15"/>
    <p:sldId id="258" r:id="rId16"/>
    <p:sldId id="271" r:id="rId17"/>
    <p:sldId id="270" r:id="rId18"/>
    <p:sldId id="269" r:id="rId19"/>
    <p:sldId id="272" r:id="rId20"/>
    <p:sldId id="301" r:id="rId21"/>
    <p:sldId id="268" r:id="rId22"/>
    <p:sldId id="273" r:id="rId23"/>
    <p:sldId id="274" r:id="rId24"/>
    <p:sldId id="275" r:id="rId25"/>
    <p:sldId id="276" r:id="rId26"/>
    <p:sldId id="277" r:id="rId27"/>
    <p:sldId id="288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68" r:id="rId87"/>
    <p:sldId id="369" r:id="rId88"/>
    <p:sldId id="370" r:id="rId89"/>
    <p:sldId id="371" r:id="rId90"/>
  </p:sldIdLst>
  <p:sldSz cx="9144000" cy="6858000" type="screen4x3"/>
  <p:notesSz cx="6797675" cy="992822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5FF"/>
    <a:srgbClr val="EBC8C7"/>
    <a:srgbClr val="0066FF"/>
    <a:srgbClr val="0548AB"/>
    <a:srgbClr val="0817A8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1" autoAdjust="0"/>
    <p:restoredTop sz="94707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414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CBB4B-D576-4EB3-B838-2D2F75825B28}" type="doc">
      <dgm:prSet loTypeId="urn:microsoft.com/office/officeart/2005/8/layout/hierarchy3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DE8E6F71-C907-45CD-8382-DBD3FCA842A9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rPr>
            <a:t>การซ่อม  (งบทำการ)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smineUPC" pitchFamily="18" charset="-34"/>
            <a:cs typeface="JasmineUPC" pitchFamily="18" charset="-34"/>
          </a:endParaRPr>
        </a:p>
      </dgm:t>
    </dgm:pt>
    <dgm:pt modelId="{9C59E1D1-237B-4D18-A956-2C70A807D109}" type="parTrans" cxnId="{229A331E-7E35-4211-8B41-5F032E73A7C9}">
      <dgm:prSet/>
      <dgm:spPr/>
      <dgm:t>
        <a:bodyPr/>
        <a:lstStyle/>
        <a:p>
          <a:endParaRPr lang="en-US" sz="700"/>
        </a:p>
      </dgm:t>
    </dgm:pt>
    <dgm:pt modelId="{BDE3FA0E-B873-4F29-A689-0C18B138D49F}" type="sibTrans" cxnId="{229A331E-7E35-4211-8B41-5F032E73A7C9}">
      <dgm:prSet/>
      <dgm:spPr/>
      <dgm:t>
        <a:bodyPr/>
        <a:lstStyle/>
        <a:p>
          <a:endParaRPr lang="en-US" sz="700"/>
        </a:p>
      </dgm:t>
    </dgm:pt>
    <dgm:pt modelId="{B8C0E8D3-D92E-44A8-A512-CF4B10C6EDBF}">
      <dgm:prSet phldrT="[Text]" custT="1"/>
      <dgm:spPr/>
      <dgm:t>
        <a:bodyPr/>
        <a:lstStyle/>
        <a:p>
          <a:r>
            <a:rPr lang="th-TH" sz="1800" b="1" dirty="0" smtClean="0">
              <a:latin typeface="JasmineUPC" pitchFamily="18" charset="-34"/>
              <a:cs typeface="JasmineUPC" pitchFamily="18" charset="-34"/>
            </a:rPr>
            <a:t>ทำสิ่งที่ชำรุดให้คืนดี</a:t>
          </a:r>
          <a:endParaRPr lang="en-US" sz="1800" b="1" dirty="0">
            <a:latin typeface="JasmineUPC" pitchFamily="18" charset="-34"/>
            <a:cs typeface="JasmineUPC" pitchFamily="18" charset="-34"/>
          </a:endParaRPr>
        </a:p>
      </dgm:t>
    </dgm:pt>
    <dgm:pt modelId="{AA872557-2A47-4795-9C46-6988CB0B57E6}" type="parTrans" cxnId="{F4CAB8D2-6072-4518-B69F-A4EB760E4956}">
      <dgm:prSet/>
      <dgm:spPr/>
      <dgm:t>
        <a:bodyPr/>
        <a:lstStyle/>
        <a:p>
          <a:endParaRPr lang="en-US" sz="700" b="1">
            <a:solidFill>
              <a:schemeClr val="tx2">
                <a:lumMod val="50000"/>
              </a:schemeClr>
            </a:solidFill>
            <a:latin typeface="JasmineUPC" pitchFamily="18" charset="-34"/>
            <a:cs typeface="JasmineUPC" pitchFamily="18" charset="-34"/>
          </a:endParaRPr>
        </a:p>
      </dgm:t>
    </dgm:pt>
    <dgm:pt modelId="{CC663C73-384E-4BF2-B2F5-D8B970ACF899}" type="sibTrans" cxnId="{F4CAB8D2-6072-4518-B69F-A4EB760E4956}">
      <dgm:prSet/>
      <dgm:spPr/>
      <dgm:t>
        <a:bodyPr/>
        <a:lstStyle/>
        <a:p>
          <a:endParaRPr lang="en-US" sz="700"/>
        </a:p>
      </dgm:t>
    </dgm:pt>
    <dgm:pt modelId="{4DF8B798-869F-42E5-AAEA-0701D5D3115B}">
      <dgm:prSet phldrT="[Text]" custT="1"/>
      <dgm:spPr/>
      <dgm:t>
        <a:bodyPr/>
        <a:lstStyle/>
        <a:p>
          <a:r>
            <a:rPr lang="th-TH" sz="1800" b="1" dirty="0" smtClean="0">
              <a:latin typeface="JasmineUPC" pitchFamily="18" charset="-34"/>
              <a:cs typeface="JasmineUPC" pitchFamily="18" charset="-34"/>
            </a:rPr>
            <a:t>ไม่เพิ่มอายุการใช้งาน </a:t>
          </a:r>
          <a:endParaRPr lang="en-US" sz="1800" b="1" dirty="0">
            <a:latin typeface="JasmineUPC" pitchFamily="18" charset="-34"/>
            <a:cs typeface="JasmineUPC" pitchFamily="18" charset="-34"/>
          </a:endParaRPr>
        </a:p>
      </dgm:t>
    </dgm:pt>
    <dgm:pt modelId="{863A033B-5F09-4A45-83A1-73208C5B545B}" type="parTrans" cxnId="{F97FDACB-A7E6-4CA1-9BD4-B810D72970AE}">
      <dgm:prSet/>
      <dgm:spPr/>
      <dgm:t>
        <a:bodyPr/>
        <a:lstStyle/>
        <a:p>
          <a:endParaRPr lang="en-US" sz="700" b="1">
            <a:solidFill>
              <a:schemeClr val="tx2">
                <a:lumMod val="50000"/>
              </a:schemeClr>
            </a:solidFill>
            <a:latin typeface="JasmineUPC" pitchFamily="18" charset="-34"/>
            <a:cs typeface="JasmineUPC" pitchFamily="18" charset="-34"/>
          </a:endParaRPr>
        </a:p>
      </dgm:t>
    </dgm:pt>
    <dgm:pt modelId="{0E7BDF8E-5AAA-4458-95E3-4A513D2BE210}" type="sibTrans" cxnId="{F97FDACB-A7E6-4CA1-9BD4-B810D72970AE}">
      <dgm:prSet/>
      <dgm:spPr/>
      <dgm:t>
        <a:bodyPr/>
        <a:lstStyle/>
        <a:p>
          <a:endParaRPr lang="en-US" sz="700"/>
        </a:p>
      </dgm:t>
    </dgm:pt>
    <dgm:pt modelId="{A0C3A5A5-C18B-4CF2-96AF-C5613500B65E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rPr>
            <a:t>การปรับปรุง  (งบลงทุน)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smineUPC" pitchFamily="18" charset="-34"/>
            <a:cs typeface="JasmineUPC" pitchFamily="18" charset="-34"/>
          </a:endParaRPr>
        </a:p>
      </dgm:t>
    </dgm:pt>
    <dgm:pt modelId="{D5B59A82-ECC9-42C0-BFB8-822CED764508}" type="parTrans" cxnId="{9C9427CE-4B5F-426C-B4E7-278A4E85A3AA}">
      <dgm:prSet/>
      <dgm:spPr/>
      <dgm:t>
        <a:bodyPr/>
        <a:lstStyle/>
        <a:p>
          <a:endParaRPr lang="en-US" sz="700"/>
        </a:p>
      </dgm:t>
    </dgm:pt>
    <dgm:pt modelId="{2322A6E0-F899-44C0-8217-47E1F340698F}" type="sibTrans" cxnId="{9C9427CE-4B5F-426C-B4E7-278A4E85A3AA}">
      <dgm:prSet/>
      <dgm:spPr/>
      <dgm:t>
        <a:bodyPr/>
        <a:lstStyle/>
        <a:p>
          <a:endParaRPr lang="en-US" sz="700"/>
        </a:p>
      </dgm:t>
    </dgm:pt>
    <dgm:pt modelId="{E3FB3E4C-BDEA-4E0D-9D18-1AD7F871957B}">
      <dgm:prSet phldrT="[Text]" custT="1"/>
      <dgm:spPr/>
      <dgm:t>
        <a:bodyPr/>
        <a:lstStyle/>
        <a:p>
          <a:r>
            <a:rPr lang="th-TH" sz="1800" b="1" dirty="0" smtClean="0">
              <a:latin typeface="JasmineUPC" pitchFamily="18" charset="-34"/>
              <a:cs typeface="JasmineUPC" pitchFamily="18" charset="-34"/>
            </a:rPr>
            <a:t>การแก้ไขให้เรียบร้อยยิ่งขึ้น</a:t>
          </a:r>
          <a:endParaRPr lang="en-US" sz="1800" b="1" dirty="0">
            <a:latin typeface="JasmineUPC" pitchFamily="18" charset="-34"/>
            <a:cs typeface="JasmineUPC" pitchFamily="18" charset="-34"/>
          </a:endParaRPr>
        </a:p>
      </dgm:t>
    </dgm:pt>
    <dgm:pt modelId="{DC9DE423-3284-48EB-8177-9572521CE0F5}" type="parTrans" cxnId="{05C7374D-3A96-475F-BECE-4AD6EB89F476}">
      <dgm:prSet/>
      <dgm:spPr/>
      <dgm:t>
        <a:bodyPr/>
        <a:lstStyle/>
        <a:p>
          <a:endParaRPr lang="en-US" sz="700" b="1">
            <a:latin typeface="JasmineUPC" pitchFamily="18" charset="-34"/>
            <a:cs typeface="JasmineUPC" pitchFamily="18" charset="-34"/>
          </a:endParaRPr>
        </a:p>
      </dgm:t>
    </dgm:pt>
    <dgm:pt modelId="{1C514D59-7028-45A5-965D-9DEBF6DC62A4}" type="sibTrans" cxnId="{05C7374D-3A96-475F-BECE-4AD6EB89F476}">
      <dgm:prSet/>
      <dgm:spPr/>
      <dgm:t>
        <a:bodyPr/>
        <a:lstStyle/>
        <a:p>
          <a:endParaRPr lang="en-US" sz="700"/>
        </a:p>
      </dgm:t>
    </dgm:pt>
    <dgm:pt modelId="{76ECB277-E903-4366-BCD5-A6F3B00198B0}">
      <dgm:prSet phldrT="[Text]" custT="1"/>
      <dgm:spPr/>
      <dgm:t>
        <a:bodyPr/>
        <a:lstStyle/>
        <a:p>
          <a:r>
            <a:rPr lang="th-TH" sz="1800" b="1" dirty="0" smtClean="0">
              <a:latin typeface="JasmineUPC" pitchFamily="18" charset="-34"/>
              <a:cs typeface="JasmineUPC" pitchFamily="18" charset="-34"/>
            </a:rPr>
            <a:t>เพิ่มอายุการใช้งาน </a:t>
          </a:r>
          <a:endParaRPr lang="en-US" sz="1800" b="1" dirty="0">
            <a:latin typeface="JasmineUPC" pitchFamily="18" charset="-34"/>
            <a:cs typeface="JasmineUPC" pitchFamily="18" charset="-34"/>
          </a:endParaRPr>
        </a:p>
      </dgm:t>
    </dgm:pt>
    <dgm:pt modelId="{396286D0-DF38-4C80-8C24-0DEEC9D17FD9}" type="parTrans" cxnId="{06BB2930-5AB1-4A59-85EE-9B5192B10AF0}">
      <dgm:prSet/>
      <dgm:spPr/>
      <dgm:t>
        <a:bodyPr/>
        <a:lstStyle/>
        <a:p>
          <a:endParaRPr lang="en-US" sz="700" b="1">
            <a:latin typeface="JasmineUPC" pitchFamily="18" charset="-34"/>
            <a:cs typeface="JasmineUPC" pitchFamily="18" charset="-34"/>
          </a:endParaRPr>
        </a:p>
      </dgm:t>
    </dgm:pt>
    <dgm:pt modelId="{16B52FEB-379F-435D-BE9C-9D2EF4995911}" type="sibTrans" cxnId="{06BB2930-5AB1-4A59-85EE-9B5192B10AF0}">
      <dgm:prSet/>
      <dgm:spPr/>
      <dgm:t>
        <a:bodyPr/>
        <a:lstStyle/>
        <a:p>
          <a:endParaRPr lang="en-US" sz="700"/>
        </a:p>
      </dgm:t>
    </dgm:pt>
    <dgm:pt modelId="{9EA2D051-7153-4BFA-B11A-EAD703B967A2}">
      <dgm:prSet custT="1"/>
      <dgm:spPr/>
      <dgm:t>
        <a:bodyPr/>
        <a:lstStyle/>
        <a:p>
          <a:r>
            <a:rPr lang="th-TH" sz="1800" b="1" dirty="0" smtClean="0">
              <a:latin typeface="JasmineUPC" pitchFamily="18" charset="-34"/>
              <a:cs typeface="JasmineUPC" pitchFamily="18" charset="-34"/>
            </a:rPr>
            <a:t>ไม่ช่วยให้สินทรัพย์</a:t>
          </a:r>
          <a:endParaRPr lang="en-US" sz="1800" b="1" dirty="0" smtClean="0">
            <a:latin typeface="JasmineUPC" pitchFamily="18" charset="-34"/>
            <a:cs typeface="JasmineUPC" pitchFamily="18" charset="-34"/>
          </a:endParaRPr>
        </a:p>
        <a:p>
          <a:r>
            <a:rPr lang="th-TH" sz="1800" b="1" dirty="0" smtClean="0">
              <a:latin typeface="JasmineUPC" pitchFamily="18" charset="-34"/>
              <a:cs typeface="JasmineUPC" pitchFamily="18" charset="-34"/>
            </a:rPr>
            <a:t>มีประสิทธิภาพเพิ่มมากขึ้น</a:t>
          </a:r>
          <a:endParaRPr lang="en-US" sz="1800" b="1" dirty="0">
            <a:latin typeface="JasmineUPC" pitchFamily="18" charset="-34"/>
            <a:cs typeface="JasmineUPC" pitchFamily="18" charset="-34"/>
          </a:endParaRPr>
        </a:p>
      </dgm:t>
    </dgm:pt>
    <dgm:pt modelId="{FE307FB2-A07E-4C88-A743-6B35E7F4654F}" type="parTrans" cxnId="{306FA02B-7B38-4B62-8566-173767DB237E}">
      <dgm:prSet/>
      <dgm:spPr/>
      <dgm:t>
        <a:bodyPr/>
        <a:lstStyle/>
        <a:p>
          <a:endParaRPr lang="en-US" b="1">
            <a:solidFill>
              <a:schemeClr val="tx2">
                <a:lumMod val="50000"/>
              </a:schemeClr>
            </a:solidFill>
            <a:latin typeface="JasmineUPC" pitchFamily="18" charset="-34"/>
            <a:cs typeface="JasmineUPC" pitchFamily="18" charset="-34"/>
          </a:endParaRPr>
        </a:p>
      </dgm:t>
    </dgm:pt>
    <dgm:pt modelId="{3A351821-E056-4AF1-81EF-8E9A2E3248FA}" type="sibTrans" cxnId="{306FA02B-7B38-4B62-8566-173767DB237E}">
      <dgm:prSet/>
      <dgm:spPr/>
      <dgm:t>
        <a:bodyPr/>
        <a:lstStyle/>
        <a:p>
          <a:endParaRPr lang="en-US"/>
        </a:p>
      </dgm:t>
    </dgm:pt>
    <dgm:pt modelId="{0FBEEC5E-435A-4B71-874A-5789969FCF1D}">
      <dgm:prSet/>
      <dgm:spPr/>
      <dgm:t>
        <a:bodyPr/>
        <a:lstStyle/>
        <a:p>
          <a:r>
            <a:rPr lang="th-TH" b="1" dirty="0" smtClean="0">
              <a:latin typeface="JasmineUPC" pitchFamily="18" charset="-34"/>
              <a:cs typeface="JasmineUPC" pitchFamily="18" charset="-34"/>
            </a:rPr>
            <a:t>เพิ่มประสิทธิภาพของทรัพย์สิน ให้ดีขึ้น ให้ทันสมัย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AC012C2E-CB11-446E-B68B-C7B66A4C1321}" type="parTrans" cxnId="{A5AC096F-FB34-47C7-98BB-8D79BED09CEB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09023EAF-542F-4980-BDD6-AFB406512F7E}" type="sibTrans" cxnId="{A5AC096F-FB34-47C7-98BB-8D79BED09CEB}">
      <dgm:prSet/>
      <dgm:spPr/>
      <dgm:t>
        <a:bodyPr/>
        <a:lstStyle/>
        <a:p>
          <a:endParaRPr lang="en-US"/>
        </a:p>
      </dgm:t>
    </dgm:pt>
    <dgm:pt modelId="{0210AA94-7F71-4752-88B3-5FEE54DD733B}">
      <dgm:prSet/>
      <dgm:spPr/>
      <dgm:t>
        <a:bodyPr/>
        <a:lstStyle/>
        <a:p>
          <a:r>
            <a:rPr lang="th-TH" b="1" dirty="0" smtClean="0">
              <a:latin typeface="JasmineUPC" pitchFamily="18" charset="-34"/>
              <a:cs typeface="JasmineUPC" pitchFamily="18" charset="-34"/>
            </a:rPr>
            <a:t>รายจ่ายเพื่อซ่อมแซมบำรุงรักษาโครงสร้างของครุภัณฑ์ขนาดใหญ่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B33772B4-DDA5-43F2-9CDC-98B5EE162190}" type="parTrans" cxnId="{469B6AAC-5219-4B44-B148-DA2823A791AF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27C22915-0A27-4A3A-AB0F-8BD3E404325B}" type="sibTrans" cxnId="{469B6AAC-5219-4B44-B148-DA2823A791AF}">
      <dgm:prSet/>
      <dgm:spPr/>
      <dgm:t>
        <a:bodyPr/>
        <a:lstStyle/>
        <a:p>
          <a:endParaRPr lang="en-US"/>
        </a:p>
      </dgm:t>
    </dgm:pt>
    <dgm:pt modelId="{D12B5B29-CC17-40F7-8B99-036A08CCDF6F}" type="pres">
      <dgm:prSet presAssocID="{A30CBB4B-D576-4EB3-B838-2D2F75825B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4485D4-890C-4820-A508-406709975E56}" type="pres">
      <dgm:prSet presAssocID="{DE8E6F71-C907-45CD-8382-DBD3FCA842A9}" presName="root" presStyleCnt="0"/>
      <dgm:spPr/>
    </dgm:pt>
    <dgm:pt modelId="{2982027C-F3B5-4B49-BE87-308D18760E03}" type="pres">
      <dgm:prSet presAssocID="{DE8E6F71-C907-45CD-8382-DBD3FCA842A9}" presName="rootComposite" presStyleCnt="0"/>
      <dgm:spPr/>
    </dgm:pt>
    <dgm:pt modelId="{0D9D06B4-89E7-42D2-B936-9181CAB46BEA}" type="pres">
      <dgm:prSet presAssocID="{DE8E6F71-C907-45CD-8382-DBD3FCA842A9}" presName="rootText" presStyleLbl="node1" presStyleIdx="0" presStyleCnt="2" custScaleX="205425" custLinFactX="-8933" custLinFactNeighborX="-100000"/>
      <dgm:spPr/>
      <dgm:t>
        <a:bodyPr/>
        <a:lstStyle/>
        <a:p>
          <a:endParaRPr lang="en-US"/>
        </a:p>
      </dgm:t>
    </dgm:pt>
    <dgm:pt modelId="{753242C3-5DA6-4477-BB21-4082E82F2CEB}" type="pres">
      <dgm:prSet presAssocID="{DE8E6F71-C907-45CD-8382-DBD3FCA842A9}" presName="rootConnector" presStyleLbl="node1" presStyleIdx="0" presStyleCnt="2"/>
      <dgm:spPr/>
      <dgm:t>
        <a:bodyPr/>
        <a:lstStyle/>
        <a:p>
          <a:endParaRPr lang="en-US"/>
        </a:p>
      </dgm:t>
    </dgm:pt>
    <dgm:pt modelId="{FB115395-66CA-4309-BC4A-0DCD37AB84C7}" type="pres">
      <dgm:prSet presAssocID="{DE8E6F71-C907-45CD-8382-DBD3FCA842A9}" presName="childShape" presStyleCnt="0"/>
      <dgm:spPr/>
    </dgm:pt>
    <dgm:pt modelId="{CF59454E-85C8-441A-B81E-378975843D0A}" type="pres">
      <dgm:prSet presAssocID="{AA872557-2A47-4795-9C46-6988CB0B57E6}" presName="Name13" presStyleLbl="parChTrans1D2" presStyleIdx="0" presStyleCnt="7"/>
      <dgm:spPr/>
      <dgm:t>
        <a:bodyPr/>
        <a:lstStyle/>
        <a:p>
          <a:endParaRPr lang="en-US"/>
        </a:p>
      </dgm:t>
    </dgm:pt>
    <dgm:pt modelId="{20211087-9722-4BB2-8E2C-D5C86AEC8FF1}" type="pres">
      <dgm:prSet presAssocID="{B8C0E8D3-D92E-44A8-A512-CF4B10C6EDBF}" presName="childText" presStyleLbl="bgAcc1" presStyleIdx="0" presStyleCnt="7" custScaleX="181331" custLinFactX="-2542" custLinFactNeighborX="-100000" custLinFactNeighborY="-3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56791-3781-40FA-863D-0BE704F32825}" type="pres">
      <dgm:prSet presAssocID="{863A033B-5F09-4A45-83A1-73208C5B545B}" presName="Name13" presStyleLbl="parChTrans1D2" presStyleIdx="1" presStyleCnt="7"/>
      <dgm:spPr/>
      <dgm:t>
        <a:bodyPr/>
        <a:lstStyle/>
        <a:p>
          <a:endParaRPr lang="en-US"/>
        </a:p>
      </dgm:t>
    </dgm:pt>
    <dgm:pt modelId="{96A74947-DB74-4532-BABA-447AF4B519A2}" type="pres">
      <dgm:prSet presAssocID="{4DF8B798-869F-42E5-AAEA-0701D5D3115B}" presName="childText" presStyleLbl="bgAcc1" presStyleIdx="1" presStyleCnt="7" custScaleX="181331" custLinFactX="-2542" custLinFactNeighborX="-100000" custLinFactNeighborY="-5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92DB-CA27-4A65-8228-7DB33D5EAF1A}" type="pres">
      <dgm:prSet presAssocID="{FE307FB2-A07E-4C88-A743-6B35E7F4654F}" presName="Name13" presStyleLbl="parChTrans1D2" presStyleIdx="2" presStyleCnt="7"/>
      <dgm:spPr/>
      <dgm:t>
        <a:bodyPr/>
        <a:lstStyle/>
        <a:p>
          <a:endParaRPr lang="en-US"/>
        </a:p>
      </dgm:t>
    </dgm:pt>
    <dgm:pt modelId="{3C2FCF8C-AAEE-44C6-B438-4ED91444ABE9}" type="pres">
      <dgm:prSet presAssocID="{9EA2D051-7153-4BFA-B11A-EAD703B967A2}" presName="childText" presStyleLbl="bgAcc1" presStyleIdx="2" presStyleCnt="7" custScaleX="181331" custLinFactX="-2542" custLinFactNeighborX="-100000" custLinFactNeighborY="1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60C6D-26EE-4584-B9CD-F740DEC8A7DE}" type="pres">
      <dgm:prSet presAssocID="{A0C3A5A5-C18B-4CF2-96AF-C5613500B65E}" presName="root" presStyleCnt="0"/>
      <dgm:spPr/>
    </dgm:pt>
    <dgm:pt modelId="{228036AC-635B-4F2F-912B-FB0F9B505940}" type="pres">
      <dgm:prSet presAssocID="{A0C3A5A5-C18B-4CF2-96AF-C5613500B65E}" presName="rootComposite" presStyleCnt="0"/>
      <dgm:spPr/>
    </dgm:pt>
    <dgm:pt modelId="{16E5B363-E7D4-4F3A-8D70-A2D5A14E3F80}" type="pres">
      <dgm:prSet presAssocID="{A0C3A5A5-C18B-4CF2-96AF-C5613500B65E}" presName="rootText" presStyleLbl="node1" presStyleIdx="1" presStyleCnt="2" custScaleX="192353" custLinFactNeighborX="20225"/>
      <dgm:spPr/>
      <dgm:t>
        <a:bodyPr/>
        <a:lstStyle/>
        <a:p>
          <a:endParaRPr lang="en-US"/>
        </a:p>
      </dgm:t>
    </dgm:pt>
    <dgm:pt modelId="{DAE95F65-1DEA-4F1A-B801-73E541AA1344}" type="pres">
      <dgm:prSet presAssocID="{A0C3A5A5-C18B-4CF2-96AF-C5613500B65E}" presName="rootConnector" presStyleLbl="node1" presStyleIdx="1" presStyleCnt="2"/>
      <dgm:spPr/>
      <dgm:t>
        <a:bodyPr/>
        <a:lstStyle/>
        <a:p>
          <a:endParaRPr lang="en-US"/>
        </a:p>
      </dgm:t>
    </dgm:pt>
    <dgm:pt modelId="{D364C3A5-DD9F-47EA-AD64-4F39690904DC}" type="pres">
      <dgm:prSet presAssocID="{A0C3A5A5-C18B-4CF2-96AF-C5613500B65E}" presName="childShape" presStyleCnt="0"/>
      <dgm:spPr/>
    </dgm:pt>
    <dgm:pt modelId="{C17C099A-1B70-4B1B-9A77-6306B546A4CC}" type="pres">
      <dgm:prSet presAssocID="{DC9DE423-3284-48EB-8177-9572521CE0F5}" presName="Name13" presStyleLbl="parChTrans1D2" presStyleIdx="3" presStyleCnt="7"/>
      <dgm:spPr/>
      <dgm:t>
        <a:bodyPr/>
        <a:lstStyle/>
        <a:p>
          <a:endParaRPr lang="en-US"/>
        </a:p>
      </dgm:t>
    </dgm:pt>
    <dgm:pt modelId="{E3A182D3-C288-4EB5-9F76-3B5BD008282E}" type="pres">
      <dgm:prSet presAssocID="{E3FB3E4C-BDEA-4E0D-9D18-1AD7F871957B}" presName="childText" presStyleLbl="bgAcc1" presStyleIdx="3" presStyleCnt="7" custScaleX="214537" custLinFactNeighborX="25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E62B1-B57A-4E49-94DF-A223247A5BCF}" type="pres">
      <dgm:prSet presAssocID="{396286D0-DF38-4C80-8C24-0DEEC9D17FD9}" presName="Name13" presStyleLbl="parChTrans1D2" presStyleIdx="4" presStyleCnt="7"/>
      <dgm:spPr/>
      <dgm:t>
        <a:bodyPr/>
        <a:lstStyle/>
        <a:p>
          <a:endParaRPr lang="en-US"/>
        </a:p>
      </dgm:t>
    </dgm:pt>
    <dgm:pt modelId="{2107B952-0422-4FD2-88AE-CF26D778074F}" type="pres">
      <dgm:prSet presAssocID="{76ECB277-E903-4366-BCD5-A6F3B00198B0}" presName="childText" presStyleLbl="bgAcc1" presStyleIdx="4" presStyleCnt="7" custScaleX="214534" custLinFactNeighborX="25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AFADA-0F81-4423-9ADC-32A318BE465E}" type="pres">
      <dgm:prSet presAssocID="{AC012C2E-CB11-446E-B68B-C7B66A4C1321}" presName="Name13" presStyleLbl="parChTrans1D2" presStyleIdx="5" presStyleCnt="7"/>
      <dgm:spPr/>
      <dgm:t>
        <a:bodyPr/>
        <a:lstStyle/>
        <a:p>
          <a:endParaRPr lang="en-US"/>
        </a:p>
      </dgm:t>
    </dgm:pt>
    <dgm:pt modelId="{30B89AE0-3308-4E8E-A0DD-74753176A4D0}" type="pres">
      <dgm:prSet presAssocID="{0FBEEC5E-435A-4B71-874A-5789969FCF1D}" presName="childText" presStyleLbl="bgAcc1" presStyleIdx="5" presStyleCnt="7" custScaleX="214538" custLinFactNeighborX="25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27A75-BBCD-4027-A99B-777BB4EBAAEC}" type="pres">
      <dgm:prSet presAssocID="{B33772B4-DDA5-43F2-9CDC-98B5EE162190}" presName="Name13" presStyleLbl="parChTrans1D2" presStyleIdx="6" presStyleCnt="7"/>
      <dgm:spPr/>
      <dgm:t>
        <a:bodyPr/>
        <a:lstStyle/>
        <a:p>
          <a:endParaRPr lang="en-US"/>
        </a:p>
      </dgm:t>
    </dgm:pt>
    <dgm:pt modelId="{EB2F6585-5689-4689-998F-2FF64B848BDD}" type="pres">
      <dgm:prSet presAssocID="{0210AA94-7F71-4752-88B3-5FEE54DD733B}" presName="childText" presStyleLbl="bgAcc1" presStyleIdx="6" presStyleCnt="7" custScaleX="214538" custLinFactNeighborX="25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2E640-61DB-480D-8FBE-B2DD8882020C}" type="presOf" srcId="{A0C3A5A5-C18B-4CF2-96AF-C5613500B65E}" destId="{DAE95F65-1DEA-4F1A-B801-73E541AA1344}" srcOrd="1" destOrd="0" presId="urn:microsoft.com/office/officeart/2005/8/layout/hierarchy3"/>
    <dgm:cxn modelId="{229A331E-7E35-4211-8B41-5F032E73A7C9}" srcId="{A30CBB4B-D576-4EB3-B838-2D2F75825B28}" destId="{DE8E6F71-C907-45CD-8382-DBD3FCA842A9}" srcOrd="0" destOrd="0" parTransId="{9C59E1D1-237B-4D18-A956-2C70A807D109}" sibTransId="{BDE3FA0E-B873-4F29-A689-0C18B138D49F}"/>
    <dgm:cxn modelId="{F627FCC1-2858-4A1D-A072-993CA5BE5E13}" type="presOf" srcId="{0210AA94-7F71-4752-88B3-5FEE54DD733B}" destId="{EB2F6585-5689-4689-998F-2FF64B848BDD}" srcOrd="0" destOrd="0" presId="urn:microsoft.com/office/officeart/2005/8/layout/hierarchy3"/>
    <dgm:cxn modelId="{F97FDACB-A7E6-4CA1-9BD4-B810D72970AE}" srcId="{DE8E6F71-C907-45CD-8382-DBD3FCA842A9}" destId="{4DF8B798-869F-42E5-AAEA-0701D5D3115B}" srcOrd="1" destOrd="0" parTransId="{863A033B-5F09-4A45-83A1-73208C5B545B}" sibTransId="{0E7BDF8E-5AAA-4458-95E3-4A513D2BE210}"/>
    <dgm:cxn modelId="{06BB2930-5AB1-4A59-85EE-9B5192B10AF0}" srcId="{A0C3A5A5-C18B-4CF2-96AF-C5613500B65E}" destId="{76ECB277-E903-4366-BCD5-A6F3B00198B0}" srcOrd="1" destOrd="0" parTransId="{396286D0-DF38-4C80-8C24-0DEEC9D17FD9}" sibTransId="{16B52FEB-379F-435D-BE9C-9D2EF4995911}"/>
    <dgm:cxn modelId="{05C7374D-3A96-475F-BECE-4AD6EB89F476}" srcId="{A0C3A5A5-C18B-4CF2-96AF-C5613500B65E}" destId="{E3FB3E4C-BDEA-4E0D-9D18-1AD7F871957B}" srcOrd="0" destOrd="0" parTransId="{DC9DE423-3284-48EB-8177-9572521CE0F5}" sibTransId="{1C514D59-7028-45A5-965D-9DEBF6DC62A4}"/>
    <dgm:cxn modelId="{25F1AD60-3908-4023-9326-D08FD4F507D5}" type="presOf" srcId="{396286D0-DF38-4C80-8C24-0DEEC9D17FD9}" destId="{6D6E62B1-B57A-4E49-94DF-A223247A5BCF}" srcOrd="0" destOrd="0" presId="urn:microsoft.com/office/officeart/2005/8/layout/hierarchy3"/>
    <dgm:cxn modelId="{70AA7B1B-87C9-4B3C-8218-3A058E9D64FF}" type="presOf" srcId="{9EA2D051-7153-4BFA-B11A-EAD703B967A2}" destId="{3C2FCF8C-AAEE-44C6-B438-4ED91444ABE9}" srcOrd="0" destOrd="0" presId="urn:microsoft.com/office/officeart/2005/8/layout/hierarchy3"/>
    <dgm:cxn modelId="{43A6D356-1AF8-4149-B3AD-9A386A0F901E}" type="presOf" srcId="{E3FB3E4C-BDEA-4E0D-9D18-1AD7F871957B}" destId="{E3A182D3-C288-4EB5-9F76-3B5BD008282E}" srcOrd="0" destOrd="0" presId="urn:microsoft.com/office/officeart/2005/8/layout/hierarchy3"/>
    <dgm:cxn modelId="{CC6756DA-D853-4429-BAD7-3A6C7BF8D3D1}" type="presOf" srcId="{863A033B-5F09-4A45-83A1-73208C5B545B}" destId="{2E456791-3781-40FA-863D-0BE704F32825}" srcOrd="0" destOrd="0" presId="urn:microsoft.com/office/officeart/2005/8/layout/hierarchy3"/>
    <dgm:cxn modelId="{F4CAB8D2-6072-4518-B69F-A4EB760E4956}" srcId="{DE8E6F71-C907-45CD-8382-DBD3FCA842A9}" destId="{B8C0E8D3-D92E-44A8-A512-CF4B10C6EDBF}" srcOrd="0" destOrd="0" parTransId="{AA872557-2A47-4795-9C46-6988CB0B57E6}" sibTransId="{CC663C73-384E-4BF2-B2F5-D8B970ACF899}"/>
    <dgm:cxn modelId="{4E4E4C89-34F7-4692-A4D2-97678C0E2BC2}" type="presOf" srcId="{A0C3A5A5-C18B-4CF2-96AF-C5613500B65E}" destId="{16E5B363-E7D4-4F3A-8D70-A2D5A14E3F80}" srcOrd="0" destOrd="0" presId="urn:microsoft.com/office/officeart/2005/8/layout/hierarchy3"/>
    <dgm:cxn modelId="{469B6AAC-5219-4B44-B148-DA2823A791AF}" srcId="{A0C3A5A5-C18B-4CF2-96AF-C5613500B65E}" destId="{0210AA94-7F71-4752-88B3-5FEE54DD733B}" srcOrd="3" destOrd="0" parTransId="{B33772B4-DDA5-43F2-9CDC-98B5EE162190}" sibTransId="{27C22915-0A27-4A3A-AB0F-8BD3E404325B}"/>
    <dgm:cxn modelId="{BD8AC830-21DF-4410-BE39-AB5446F4C200}" type="presOf" srcId="{DE8E6F71-C907-45CD-8382-DBD3FCA842A9}" destId="{0D9D06B4-89E7-42D2-B936-9181CAB46BEA}" srcOrd="0" destOrd="0" presId="urn:microsoft.com/office/officeart/2005/8/layout/hierarchy3"/>
    <dgm:cxn modelId="{45340497-4419-4591-B994-42FB5D7D7603}" type="presOf" srcId="{4DF8B798-869F-42E5-AAEA-0701D5D3115B}" destId="{96A74947-DB74-4532-BABA-447AF4B519A2}" srcOrd="0" destOrd="0" presId="urn:microsoft.com/office/officeart/2005/8/layout/hierarchy3"/>
    <dgm:cxn modelId="{21242372-66CC-48AD-8E46-B08DE38DB09B}" type="presOf" srcId="{B33772B4-DDA5-43F2-9CDC-98B5EE162190}" destId="{C0527A75-BBCD-4027-A99B-777BB4EBAAEC}" srcOrd="0" destOrd="0" presId="urn:microsoft.com/office/officeart/2005/8/layout/hierarchy3"/>
    <dgm:cxn modelId="{5FF946C3-ED25-4F4C-A43E-FFA7F0A58DC4}" type="presOf" srcId="{AC012C2E-CB11-446E-B68B-C7B66A4C1321}" destId="{04BAFADA-0F81-4423-9ADC-32A318BE465E}" srcOrd="0" destOrd="0" presId="urn:microsoft.com/office/officeart/2005/8/layout/hierarchy3"/>
    <dgm:cxn modelId="{9C9427CE-4B5F-426C-B4E7-278A4E85A3AA}" srcId="{A30CBB4B-D576-4EB3-B838-2D2F75825B28}" destId="{A0C3A5A5-C18B-4CF2-96AF-C5613500B65E}" srcOrd="1" destOrd="0" parTransId="{D5B59A82-ECC9-42C0-BFB8-822CED764508}" sibTransId="{2322A6E0-F899-44C0-8217-47E1F340698F}"/>
    <dgm:cxn modelId="{572E4109-CA27-4996-B631-DE94B90C0454}" type="presOf" srcId="{DE8E6F71-C907-45CD-8382-DBD3FCA842A9}" destId="{753242C3-5DA6-4477-BB21-4082E82F2CEB}" srcOrd="1" destOrd="0" presId="urn:microsoft.com/office/officeart/2005/8/layout/hierarchy3"/>
    <dgm:cxn modelId="{57372D74-6616-4A37-BB79-A1681201939B}" type="presOf" srcId="{A30CBB4B-D576-4EB3-B838-2D2F75825B28}" destId="{D12B5B29-CC17-40F7-8B99-036A08CCDF6F}" srcOrd="0" destOrd="0" presId="urn:microsoft.com/office/officeart/2005/8/layout/hierarchy3"/>
    <dgm:cxn modelId="{505CC868-296A-44F9-A211-1B9E367D77F3}" type="presOf" srcId="{76ECB277-E903-4366-BCD5-A6F3B00198B0}" destId="{2107B952-0422-4FD2-88AE-CF26D778074F}" srcOrd="0" destOrd="0" presId="urn:microsoft.com/office/officeart/2005/8/layout/hierarchy3"/>
    <dgm:cxn modelId="{4EA31F73-D803-4EA0-BF11-C27C321303E1}" type="presOf" srcId="{FE307FB2-A07E-4C88-A743-6B35E7F4654F}" destId="{AAB192DB-CA27-4A65-8228-7DB33D5EAF1A}" srcOrd="0" destOrd="0" presId="urn:microsoft.com/office/officeart/2005/8/layout/hierarchy3"/>
    <dgm:cxn modelId="{E99CE301-74B3-4D08-BE3B-7809E8464E5D}" type="presOf" srcId="{DC9DE423-3284-48EB-8177-9572521CE0F5}" destId="{C17C099A-1B70-4B1B-9A77-6306B546A4CC}" srcOrd="0" destOrd="0" presId="urn:microsoft.com/office/officeart/2005/8/layout/hierarchy3"/>
    <dgm:cxn modelId="{BC262DCB-B019-4C0B-A8B3-9BDE82C1986E}" type="presOf" srcId="{AA872557-2A47-4795-9C46-6988CB0B57E6}" destId="{CF59454E-85C8-441A-B81E-378975843D0A}" srcOrd="0" destOrd="0" presId="urn:microsoft.com/office/officeart/2005/8/layout/hierarchy3"/>
    <dgm:cxn modelId="{F0426C90-3E08-4E6D-A002-F4A494423346}" type="presOf" srcId="{B8C0E8D3-D92E-44A8-A512-CF4B10C6EDBF}" destId="{20211087-9722-4BB2-8E2C-D5C86AEC8FF1}" srcOrd="0" destOrd="0" presId="urn:microsoft.com/office/officeart/2005/8/layout/hierarchy3"/>
    <dgm:cxn modelId="{A5AC096F-FB34-47C7-98BB-8D79BED09CEB}" srcId="{A0C3A5A5-C18B-4CF2-96AF-C5613500B65E}" destId="{0FBEEC5E-435A-4B71-874A-5789969FCF1D}" srcOrd="2" destOrd="0" parTransId="{AC012C2E-CB11-446E-B68B-C7B66A4C1321}" sibTransId="{09023EAF-542F-4980-BDD6-AFB406512F7E}"/>
    <dgm:cxn modelId="{8A938979-299A-47FD-9A41-C1B7FD6E873D}" type="presOf" srcId="{0FBEEC5E-435A-4B71-874A-5789969FCF1D}" destId="{30B89AE0-3308-4E8E-A0DD-74753176A4D0}" srcOrd="0" destOrd="0" presId="urn:microsoft.com/office/officeart/2005/8/layout/hierarchy3"/>
    <dgm:cxn modelId="{306FA02B-7B38-4B62-8566-173767DB237E}" srcId="{DE8E6F71-C907-45CD-8382-DBD3FCA842A9}" destId="{9EA2D051-7153-4BFA-B11A-EAD703B967A2}" srcOrd="2" destOrd="0" parTransId="{FE307FB2-A07E-4C88-A743-6B35E7F4654F}" sibTransId="{3A351821-E056-4AF1-81EF-8E9A2E3248FA}"/>
    <dgm:cxn modelId="{03153FA4-D293-4791-A967-942DD8434801}" type="presParOf" srcId="{D12B5B29-CC17-40F7-8B99-036A08CCDF6F}" destId="{BB4485D4-890C-4820-A508-406709975E56}" srcOrd="0" destOrd="0" presId="urn:microsoft.com/office/officeart/2005/8/layout/hierarchy3"/>
    <dgm:cxn modelId="{50295BD7-740C-4D09-96B8-77DB14595EC5}" type="presParOf" srcId="{BB4485D4-890C-4820-A508-406709975E56}" destId="{2982027C-F3B5-4B49-BE87-308D18760E03}" srcOrd="0" destOrd="0" presId="urn:microsoft.com/office/officeart/2005/8/layout/hierarchy3"/>
    <dgm:cxn modelId="{DAC16878-F9F3-4AD2-9262-4B19FD20D2ED}" type="presParOf" srcId="{2982027C-F3B5-4B49-BE87-308D18760E03}" destId="{0D9D06B4-89E7-42D2-B936-9181CAB46BEA}" srcOrd="0" destOrd="0" presId="urn:microsoft.com/office/officeart/2005/8/layout/hierarchy3"/>
    <dgm:cxn modelId="{44D869A5-A50F-4F91-B6FD-A762B41A25AF}" type="presParOf" srcId="{2982027C-F3B5-4B49-BE87-308D18760E03}" destId="{753242C3-5DA6-4477-BB21-4082E82F2CEB}" srcOrd="1" destOrd="0" presId="urn:microsoft.com/office/officeart/2005/8/layout/hierarchy3"/>
    <dgm:cxn modelId="{A13E05DD-F7F4-42FB-BCDA-A1EF42818796}" type="presParOf" srcId="{BB4485D4-890C-4820-A508-406709975E56}" destId="{FB115395-66CA-4309-BC4A-0DCD37AB84C7}" srcOrd="1" destOrd="0" presId="urn:microsoft.com/office/officeart/2005/8/layout/hierarchy3"/>
    <dgm:cxn modelId="{AFFE2618-0462-4870-8866-D9C845C2CF98}" type="presParOf" srcId="{FB115395-66CA-4309-BC4A-0DCD37AB84C7}" destId="{CF59454E-85C8-441A-B81E-378975843D0A}" srcOrd="0" destOrd="0" presId="urn:microsoft.com/office/officeart/2005/8/layout/hierarchy3"/>
    <dgm:cxn modelId="{939CBF15-B7DA-4F04-B38C-A618BE39F12E}" type="presParOf" srcId="{FB115395-66CA-4309-BC4A-0DCD37AB84C7}" destId="{20211087-9722-4BB2-8E2C-D5C86AEC8FF1}" srcOrd="1" destOrd="0" presId="urn:microsoft.com/office/officeart/2005/8/layout/hierarchy3"/>
    <dgm:cxn modelId="{B91D8F26-FA43-4FE9-B71C-24DD3CA7171E}" type="presParOf" srcId="{FB115395-66CA-4309-BC4A-0DCD37AB84C7}" destId="{2E456791-3781-40FA-863D-0BE704F32825}" srcOrd="2" destOrd="0" presId="urn:microsoft.com/office/officeart/2005/8/layout/hierarchy3"/>
    <dgm:cxn modelId="{9E7F9242-F3E6-4182-A18F-4E33DAA0E4CF}" type="presParOf" srcId="{FB115395-66CA-4309-BC4A-0DCD37AB84C7}" destId="{96A74947-DB74-4532-BABA-447AF4B519A2}" srcOrd="3" destOrd="0" presId="urn:microsoft.com/office/officeart/2005/8/layout/hierarchy3"/>
    <dgm:cxn modelId="{124D00D6-539B-465F-9E19-95F45FBF6516}" type="presParOf" srcId="{FB115395-66CA-4309-BC4A-0DCD37AB84C7}" destId="{AAB192DB-CA27-4A65-8228-7DB33D5EAF1A}" srcOrd="4" destOrd="0" presId="urn:microsoft.com/office/officeart/2005/8/layout/hierarchy3"/>
    <dgm:cxn modelId="{8BCA6E25-1790-4925-97F1-F3292FD11B38}" type="presParOf" srcId="{FB115395-66CA-4309-BC4A-0DCD37AB84C7}" destId="{3C2FCF8C-AAEE-44C6-B438-4ED91444ABE9}" srcOrd="5" destOrd="0" presId="urn:microsoft.com/office/officeart/2005/8/layout/hierarchy3"/>
    <dgm:cxn modelId="{DE1D3DFC-2172-4B9F-94D0-6DF09D24A90D}" type="presParOf" srcId="{D12B5B29-CC17-40F7-8B99-036A08CCDF6F}" destId="{84560C6D-26EE-4584-B9CD-F740DEC8A7DE}" srcOrd="1" destOrd="0" presId="urn:microsoft.com/office/officeart/2005/8/layout/hierarchy3"/>
    <dgm:cxn modelId="{FD6FDC1A-48E7-4E80-98F4-B94AE00D285F}" type="presParOf" srcId="{84560C6D-26EE-4584-B9CD-F740DEC8A7DE}" destId="{228036AC-635B-4F2F-912B-FB0F9B505940}" srcOrd="0" destOrd="0" presId="urn:microsoft.com/office/officeart/2005/8/layout/hierarchy3"/>
    <dgm:cxn modelId="{73DB96E8-CB15-4F5E-908B-9D64AF299ADB}" type="presParOf" srcId="{228036AC-635B-4F2F-912B-FB0F9B505940}" destId="{16E5B363-E7D4-4F3A-8D70-A2D5A14E3F80}" srcOrd="0" destOrd="0" presId="urn:microsoft.com/office/officeart/2005/8/layout/hierarchy3"/>
    <dgm:cxn modelId="{F43643C5-8B8D-4319-A3AA-AF0C6B8B49EA}" type="presParOf" srcId="{228036AC-635B-4F2F-912B-FB0F9B505940}" destId="{DAE95F65-1DEA-4F1A-B801-73E541AA1344}" srcOrd="1" destOrd="0" presId="urn:microsoft.com/office/officeart/2005/8/layout/hierarchy3"/>
    <dgm:cxn modelId="{7E3295C7-0A1C-4557-B04F-C37BAE36E7AC}" type="presParOf" srcId="{84560C6D-26EE-4584-B9CD-F740DEC8A7DE}" destId="{D364C3A5-DD9F-47EA-AD64-4F39690904DC}" srcOrd="1" destOrd="0" presId="urn:microsoft.com/office/officeart/2005/8/layout/hierarchy3"/>
    <dgm:cxn modelId="{0310A238-9C8F-461A-9868-D764629C644B}" type="presParOf" srcId="{D364C3A5-DD9F-47EA-AD64-4F39690904DC}" destId="{C17C099A-1B70-4B1B-9A77-6306B546A4CC}" srcOrd="0" destOrd="0" presId="urn:microsoft.com/office/officeart/2005/8/layout/hierarchy3"/>
    <dgm:cxn modelId="{E7CD9FE9-18F3-482B-9C79-C0354C77DF49}" type="presParOf" srcId="{D364C3A5-DD9F-47EA-AD64-4F39690904DC}" destId="{E3A182D3-C288-4EB5-9F76-3B5BD008282E}" srcOrd="1" destOrd="0" presId="urn:microsoft.com/office/officeart/2005/8/layout/hierarchy3"/>
    <dgm:cxn modelId="{1BE9580C-F079-401C-81C7-137C69D812B9}" type="presParOf" srcId="{D364C3A5-DD9F-47EA-AD64-4F39690904DC}" destId="{6D6E62B1-B57A-4E49-94DF-A223247A5BCF}" srcOrd="2" destOrd="0" presId="urn:microsoft.com/office/officeart/2005/8/layout/hierarchy3"/>
    <dgm:cxn modelId="{2BDE2A73-59DA-49C1-A3C9-4F10D046CBFE}" type="presParOf" srcId="{D364C3A5-DD9F-47EA-AD64-4F39690904DC}" destId="{2107B952-0422-4FD2-88AE-CF26D778074F}" srcOrd="3" destOrd="0" presId="urn:microsoft.com/office/officeart/2005/8/layout/hierarchy3"/>
    <dgm:cxn modelId="{D68C6316-6C9B-441C-B1DE-A9D644986E3D}" type="presParOf" srcId="{D364C3A5-DD9F-47EA-AD64-4F39690904DC}" destId="{04BAFADA-0F81-4423-9ADC-32A318BE465E}" srcOrd="4" destOrd="0" presId="urn:microsoft.com/office/officeart/2005/8/layout/hierarchy3"/>
    <dgm:cxn modelId="{A1840820-0271-4582-9DD4-2C53E7240CB6}" type="presParOf" srcId="{D364C3A5-DD9F-47EA-AD64-4F39690904DC}" destId="{30B89AE0-3308-4E8E-A0DD-74753176A4D0}" srcOrd="5" destOrd="0" presId="urn:microsoft.com/office/officeart/2005/8/layout/hierarchy3"/>
    <dgm:cxn modelId="{A6F00760-5E32-47CA-93A9-2B06423E5646}" type="presParOf" srcId="{D364C3A5-DD9F-47EA-AD64-4F39690904DC}" destId="{C0527A75-BBCD-4027-A99B-777BB4EBAAEC}" srcOrd="6" destOrd="0" presId="urn:microsoft.com/office/officeart/2005/8/layout/hierarchy3"/>
    <dgm:cxn modelId="{03505539-AAC6-443B-BDFC-BB70A7BC6923}" type="presParOf" srcId="{D364C3A5-DD9F-47EA-AD64-4F39690904DC}" destId="{EB2F6585-5689-4689-998F-2FF64B848BDD}" srcOrd="7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96D225-7D5E-4CD4-BAD9-81F12AC2BE3A}" type="datetimeFigureOut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69EF4-03EE-4858-A763-D7A9B4B7E87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46FF6E-9EEE-4257-9060-25C75B7BD96D}" type="datetimeFigureOut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9E01C6-8575-4512-A5C4-82B232E9FBA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cs typeface="Cordia New" pitchFamily="34" charset="-34"/>
            </a:endParaRPr>
          </a:p>
        </p:txBody>
      </p:sp>
      <p:sp>
        <p:nvSpPr>
          <p:cNvPr id="174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E8A9C-DECF-4AAF-8C39-2864445EB202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5F409B-0413-4CC9-8CCA-1591D493CA80}" type="slidenum">
              <a:rPr lang="th-TH" smtClean="0"/>
              <a:pPr>
                <a:defRPr/>
              </a:pPr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43CBBF-3FF5-407B-877F-7469ACCA14A7}" type="slidenum">
              <a:rPr lang="th-TH" smtClean="0"/>
              <a:pPr>
                <a:defRPr/>
              </a:pPr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84FC35-1DF8-45E5-A50F-6A08A70E36B1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258C73-E9E6-4266-A8E3-CE5E0734B900}" type="slidenum">
              <a:rPr lang="th-TH" smtClean="0"/>
              <a:pPr>
                <a:defRPr/>
              </a:pPr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BB34FE-AA49-422E-BDCB-74584DB3F5FB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F5E89D-FCB2-4EF3-B9AB-64A3FCCA9C28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FF748-88D7-4184-990C-9192BF088540}" type="slidenum">
              <a:rPr lang="th-TH" smtClean="0"/>
              <a:pPr>
                <a:defRPr/>
              </a:pPr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BAFFD-E5FA-40E6-BEB3-35971C06F295}" type="slidenum">
              <a:rPr lang="th-TH" smtClean="0"/>
              <a:pPr>
                <a:defRPr/>
              </a:pPr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07929-9430-45EF-A796-5B8E3F687793}" type="slidenum">
              <a:rPr lang="th-TH" smtClean="0"/>
              <a:pPr>
                <a:defRPr/>
              </a:pPr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EFFF2-03CF-4015-A152-5C0F47A2A60F}" type="slidenum">
              <a:rPr lang="th-TH" smtClean="0"/>
              <a:pPr>
                <a:defRPr/>
              </a:pPr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cs typeface="Cordia New" pitchFamily="34" charset="-34"/>
            </a:endParaRPr>
          </a:p>
        </p:txBody>
      </p:sp>
      <p:sp>
        <p:nvSpPr>
          <p:cNvPr id="174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0A21D-130C-40D0-BF13-B7BFE4CE592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h-TH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91F19-9981-4378-80B7-1B671E551F9C}" type="slidenum">
              <a:rPr lang="th-TH" smtClean="0"/>
              <a:pPr>
                <a:defRPr/>
              </a:pPr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Times New Roman" pitchFamily="18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cs typeface="Cordia New" pitchFamily="34" charset="-34"/>
            </a:endParaRPr>
          </a:p>
        </p:txBody>
      </p:sp>
      <p:sp>
        <p:nvSpPr>
          <p:cNvPr id="174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394F4-A12D-4B44-BF9E-4C5B8587A6F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cs typeface="Cordia New" pitchFamily="34" charset="-34"/>
            </a:endParaRPr>
          </a:p>
        </p:txBody>
      </p:sp>
      <p:sp>
        <p:nvSpPr>
          <p:cNvPr id="174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377B6-57AA-4AEE-B288-536702775604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cs typeface="Cordia New" pitchFamily="34" charset="-34"/>
            </a:endParaRPr>
          </a:p>
        </p:txBody>
      </p:sp>
      <p:sp>
        <p:nvSpPr>
          <p:cNvPr id="174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F97F0-4080-4BFD-BEB1-DB562A286470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cs typeface="Cordia New" pitchFamily="34" charset="-34"/>
            </a:endParaRPr>
          </a:p>
        </p:txBody>
      </p:sp>
      <p:sp>
        <p:nvSpPr>
          <p:cNvPr id="163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F5113-7454-4111-8429-D1F20903D13A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cs typeface="Cordia New" pitchFamily="34" charset="-34"/>
            </a:endParaRPr>
          </a:p>
        </p:txBody>
      </p:sp>
      <p:sp>
        <p:nvSpPr>
          <p:cNvPr id="174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527B1-8BA3-4FD8-B3F7-E775BE33E05A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cs typeface="Cordia New" pitchFamily="34" charset="-34"/>
            </a:endParaRPr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73737F-F188-4233-BC6F-609F045CEEA8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015CD-2982-487E-BC8C-0C1625A219D1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AFF6-C58D-4259-B653-6DD387193DD8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DA5B-7515-4786-B085-628E0354CA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313E-1324-4B2D-A600-A80F8D642CC2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C45B-DD11-459B-997D-990316A7EA2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1DEB1-3C36-4783-B982-FADA0BAD18AF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B51F-AB25-4AF5-93F0-89E0126F6D6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F4E0-C7C0-4A65-B650-F6593DE6CD57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2920-F457-414D-94D6-1E44594D432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83BF-C65E-4BF7-A039-6B3FE1433C5E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EE87-BF4F-4B94-8FAD-7FF1CC4F56C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1293-F42F-4CE6-9B1A-90D6ADBC55FB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0ED4-BE7D-477F-A15A-9AD6F38C1B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47C2-EE6B-4674-BFAD-393D49EFB8AB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94D40-8917-4FD6-B021-FBA61C563A2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AD04-223C-4A37-89A8-54FD5172E8D0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155D-2A72-4F32-B735-D9013B71079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61CA-3B17-4B87-A258-94302B488741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2C7A-87A1-4E93-89B8-D73133BBF32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D93C-71A8-4ACD-A4C9-20F1CCBEDF92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8E11-32DC-4370-8B46-905E579D189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D507-0C81-4142-95D4-39F3262276C5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8F83-D4C5-4C1F-B0B4-D5419CD4EA1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3946-E056-4C68-BAD6-15341BE790F8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5B62-1785-4D57-94A2-215C33CA512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37A40-6871-4791-9CF7-E91C308974C7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AE3D-191D-4FA1-9223-DDCB7B120DC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43A2-C5CA-4667-A3E5-CAFCB10D07CF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16320-D144-40D2-856F-44F1B1C0E2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3D6F-51FB-468B-A867-268E168BEDDE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922C-3D66-4A3F-A39E-B2D38875456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5326-C662-49F7-9154-B474EE99E9FA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2349E-AF9B-4920-9E5A-B613C61659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7400-F430-431E-9652-511C559E91AC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31B4-842D-4688-8278-16606A904AD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5151-59AF-466F-B747-BE7132D453F4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20E2-7418-47A4-8120-F9EC753C727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6B4A-F93D-43C7-A433-386AD02F2A47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8843-9E8E-4D85-A19D-16D284E9458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93DD-0457-40C5-814B-DFB3F01FAB27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BBB0-A96D-4D8B-8BA5-804E4CA7B2C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C40F-E467-4360-869B-EBF02E0AEAB0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28B1-1AE7-4C52-8B94-0B5CCF816E5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3689-A6EB-4878-8FF2-77BB18C1A3B6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443B-995C-4A4E-B1FA-F3CA94E8AA3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3ADDB3-01B7-407A-816E-58C0F5A90825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3BB308-8568-49CA-864F-E4E034E537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328F4D0-1807-4CFE-9F97-00F14732BF7F}" type="datetime1">
              <a:rPr lang="th-TH"/>
              <a:pPr>
                <a:defRPr/>
              </a:pPr>
              <a:t>17/07/61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40666FB-73EE-4C77-82B2-2F92444FEEC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1775" y="244475"/>
            <a:ext cx="402748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/>
          <p:nvPr/>
        </p:nvPicPr>
        <p:blipFill>
          <a:blip r:embed="rId14"/>
          <a:stretch/>
        </p:blipFill>
        <p:spPr>
          <a:xfrm>
            <a:off x="-18360" y="5791320"/>
            <a:ext cx="9247680" cy="115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648;&#3604;&#3655;&#3609;&#3618;&#3640;&#3607;&#3608;&#3624;&#3634;&#3626;&#3605;&#3619;&#3660;&#3611;&#3637;59.doc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r>
              <a:rPr lang="th-TH" sz="9600" smtClean="0"/>
              <a:t>ระบบงบประมาณ</a:t>
            </a:r>
          </a:p>
        </p:txBody>
      </p:sp>
      <p:sp>
        <p:nvSpPr>
          <p:cNvPr id="3075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E5E5213-6F35-42E4-BC88-E4913CC2DA52}" type="slidenum">
              <a:rPr lang="en-US" altLang="en-US" sz="1400" b="1">
                <a:latin typeface="Calibri" pitchFamily="34" charset="0"/>
              </a:rPr>
              <a:pPr algn="r"/>
              <a:t>1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1444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dirty="0" smtClean="0"/>
              <a:t>ประเภทงบประมาณ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250825" y="620713"/>
            <a:ext cx="8713788" cy="5976937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th-TH" sz="3000" dirty="0" smtClean="0"/>
              <a:t>   </a:t>
            </a:r>
            <a:r>
              <a:rPr lang="th-TH" sz="3600" b="1" dirty="0" smtClean="0"/>
              <a:t>งบประมาณทำการ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h-TH" sz="3600" b="1" dirty="0" smtClean="0"/>
              <a:t>                                        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th-TH" sz="3600" b="1" dirty="0" smtClean="0"/>
          </a:p>
        </p:txBody>
      </p:sp>
      <p:cxnSp>
        <p:nvCxnSpPr>
          <p:cNvPr id="18" name="ตัวเชื่อมต่อตรง 17"/>
          <p:cNvCxnSpPr>
            <a:stCxn id="39" idx="1"/>
          </p:cNvCxnSpPr>
          <p:nvPr/>
        </p:nvCxnSpPr>
        <p:spPr>
          <a:xfrm flipV="1">
            <a:off x="3779838" y="1268413"/>
            <a:ext cx="0" cy="11890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ลูกศรลง 22"/>
          <p:cNvSpPr/>
          <p:nvPr/>
        </p:nvSpPr>
        <p:spPr>
          <a:xfrm>
            <a:off x="2627313" y="2997200"/>
            <a:ext cx="4445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68313" y="1268413"/>
            <a:ext cx="3024187" cy="1081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/>
              <a:t>เป้าหมายการผลิตจำหน่าย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4140200" y="981075"/>
            <a:ext cx="3095625" cy="503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การเพิ่มจำนวนผู้ใช้น้ำ</a:t>
            </a:r>
          </a:p>
        </p:txBody>
      </p:sp>
      <p:sp>
        <p:nvSpPr>
          <p:cNvPr id="20" name="ลูกศรขวา 19"/>
          <p:cNvSpPr/>
          <p:nvPr/>
        </p:nvSpPr>
        <p:spPr>
          <a:xfrm>
            <a:off x="3851275" y="1268413"/>
            <a:ext cx="28892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7" name="ลูกศรขวา 36"/>
          <p:cNvSpPr/>
          <p:nvPr/>
        </p:nvSpPr>
        <p:spPr>
          <a:xfrm>
            <a:off x="3492500" y="1773238"/>
            <a:ext cx="287338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8" name="ลูกศรขวา 37"/>
          <p:cNvSpPr/>
          <p:nvPr/>
        </p:nvSpPr>
        <p:spPr>
          <a:xfrm>
            <a:off x="3851275" y="1844675"/>
            <a:ext cx="2889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9" name="ลูกศรขวา 38"/>
          <p:cNvSpPr/>
          <p:nvPr/>
        </p:nvSpPr>
        <p:spPr>
          <a:xfrm>
            <a:off x="3779838" y="2420938"/>
            <a:ext cx="360362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4140200" y="1557338"/>
            <a:ext cx="3095625" cy="503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การเพิ่มปริมาณน้ำจำหน่าย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4140200" y="2060575"/>
            <a:ext cx="3095625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การลดอัตราน้ำสูญเสีย</a:t>
            </a: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468313" y="2924175"/>
            <a:ext cx="3024187" cy="1081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/>
              <a:t>ประมาณการรายได้</a:t>
            </a:r>
          </a:p>
        </p:txBody>
      </p:sp>
      <p:sp>
        <p:nvSpPr>
          <p:cNvPr id="45" name="ลูกศรขวา 44"/>
          <p:cNvSpPr/>
          <p:nvPr/>
        </p:nvSpPr>
        <p:spPr>
          <a:xfrm>
            <a:off x="3492500" y="3429000"/>
            <a:ext cx="28733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46" name="ตัวเชื่อมต่อตรง 45"/>
          <p:cNvCxnSpPr>
            <a:stCxn id="55" idx="1"/>
            <a:endCxn id="51" idx="1"/>
          </p:cNvCxnSpPr>
          <p:nvPr/>
        </p:nvCxnSpPr>
        <p:spPr>
          <a:xfrm flipV="1">
            <a:off x="3779838" y="2816225"/>
            <a:ext cx="0" cy="15128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ลูกศรขวา 50"/>
          <p:cNvSpPr/>
          <p:nvPr/>
        </p:nvSpPr>
        <p:spPr>
          <a:xfrm>
            <a:off x="3779838" y="2781300"/>
            <a:ext cx="287337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2" name="ลูกศรขวา 51"/>
          <p:cNvSpPr/>
          <p:nvPr/>
        </p:nvSpPr>
        <p:spPr>
          <a:xfrm>
            <a:off x="3779838" y="3357563"/>
            <a:ext cx="287337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4" name="ลูกศรขวา 53"/>
          <p:cNvSpPr/>
          <p:nvPr/>
        </p:nvSpPr>
        <p:spPr>
          <a:xfrm>
            <a:off x="3779838" y="3860800"/>
            <a:ext cx="287337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5" name="ลูกศรขวา 54"/>
          <p:cNvSpPr/>
          <p:nvPr/>
        </p:nvSpPr>
        <p:spPr>
          <a:xfrm>
            <a:off x="3779838" y="4292600"/>
            <a:ext cx="287337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4067175" y="2708275"/>
            <a:ext cx="3097213" cy="433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รายได้ค่าจำหน่ายน้ำ</a:t>
            </a: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4067175" y="3141663"/>
            <a:ext cx="3097213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รายได้ค่าบริการทั่วไป</a:t>
            </a:r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4067175" y="3573463"/>
            <a:ext cx="3097213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รายได้ค่าติดตั้งและวางท่อ</a:t>
            </a:r>
          </a:p>
        </p:txBody>
      </p:sp>
      <p:sp>
        <p:nvSpPr>
          <p:cNvPr id="61" name="สี่เหลี่ยมผืนผ้า 60"/>
          <p:cNvSpPr/>
          <p:nvPr/>
        </p:nvSpPr>
        <p:spPr>
          <a:xfrm>
            <a:off x="4067175" y="4005263"/>
            <a:ext cx="3097213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รายได้อื่น</a:t>
            </a:r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468313" y="4508500"/>
            <a:ext cx="3024187" cy="1081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/>
              <a:t>ประมาณการรายจ่าย</a:t>
            </a:r>
          </a:p>
        </p:txBody>
      </p:sp>
      <p:sp>
        <p:nvSpPr>
          <p:cNvPr id="63" name="ลูกศรขวา 62"/>
          <p:cNvSpPr/>
          <p:nvPr/>
        </p:nvSpPr>
        <p:spPr>
          <a:xfrm>
            <a:off x="3492500" y="5013325"/>
            <a:ext cx="28733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64" name="ตัวเชื่อมต่อตรง 63"/>
          <p:cNvCxnSpPr/>
          <p:nvPr/>
        </p:nvCxnSpPr>
        <p:spPr>
          <a:xfrm flipV="1">
            <a:off x="3779838" y="4508500"/>
            <a:ext cx="0" cy="17287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ลูกศรขวา 67"/>
          <p:cNvSpPr/>
          <p:nvPr/>
        </p:nvSpPr>
        <p:spPr>
          <a:xfrm>
            <a:off x="3779838" y="4508500"/>
            <a:ext cx="287337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9" name="ลูกศรขวา 68"/>
          <p:cNvSpPr/>
          <p:nvPr/>
        </p:nvSpPr>
        <p:spPr>
          <a:xfrm>
            <a:off x="3779838" y="4941888"/>
            <a:ext cx="287337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0" name="ลูกศรขวา 69"/>
          <p:cNvSpPr/>
          <p:nvPr/>
        </p:nvSpPr>
        <p:spPr>
          <a:xfrm>
            <a:off x="3779838" y="5445125"/>
            <a:ext cx="28733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1" name="ลูกศรขวา 70"/>
          <p:cNvSpPr/>
          <p:nvPr/>
        </p:nvSpPr>
        <p:spPr>
          <a:xfrm>
            <a:off x="3779838" y="5876925"/>
            <a:ext cx="28733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2" name="ลูกศรขวา 71"/>
          <p:cNvSpPr/>
          <p:nvPr/>
        </p:nvSpPr>
        <p:spPr>
          <a:xfrm>
            <a:off x="3779838" y="6237288"/>
            <a:ext cx="2873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3" name="สี่เหลี่ยมผืนผ้า 72"/>
          <p:cNvSpPr/>
          <p:nvPr/>
        </p:nvSpPr>
        <p:spPr>
          <a:xfrm>
            <a:off x="4067175" y="4437063"/>
            <a:ext cx="3097213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/>
              <a:t>เงินเดือน ค่าจ้าง ค่าตอบแทน</a:t>
            </a:r>
          </a:p>
        </p:txBody>
      </p:sp>
      <p:sp>
        <p:nvSpPr>
          <p:cNvPr id="74" name="สี่เหลี่ยมผืนผ้า 73"/>
          <p:cNvSpPr/>
          <p:nvPr/>
        </p:nvSpPr>
        <p:spPr>
          <a:xfrm>
            <a:off x="4067175" y="4797425"/>
            <a:ext cx="3097213" cy="360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/>
              <a:t>ค่าวัสดุการผลิต ไฟฟ้า</a:t>
            </a: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4067175" y="5157788"/>
            <a:ext cx="3097213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/>
              <a:t>ค่าวัสดุดำเนินการ สำนักงาน</a:t>
            </a:r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4067175" y="5516563"/>
            <a:ext cx="3097213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/>
              <a:t>ค่าใช้สอย</a:t>
            </a:r>
          </a:p>
        </p:txBody>
      </p:sp>
      <p:sp>
        <p:nvSpPr>
          <p:cNvPr id="77" name="สี่เหลี่ยมผืนผ้า 76"/>
          <p:cNvSpPr/>
          <p:nvPr/>
        </p:nvSpPr>
        <p:spPr>
          <a:xfrm>
            <a:off x="4067175" y="5876925"/>
            <a:ext cx="3097213" cy="360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/>
              <a:t>ค่าเสื่อมราคา ค่าตัดจำหน่าย</a:t>
            </a:r>
          </a:p>
        </p:txBody>
      </p:sp>
      <p:sp>
        <p:nvSpPr>
          <p:cNvPr id="11302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BB4D54C-3425-439C-93FB-76B5CD770A31}" type="slidenum">
              <a:rPr lang="en-US" altLang="en-US" sz="1400" b="1">
                <a:latin typeface="Calibri" pitchFamily="34" charset="0"/>
              </a:rPr>
              <a:pPr algn="r"/>
              <a:t>10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692275" y="115888"/>
            <a:ext cx="5543550" cy="649287"/>
          </a:xfrm>
        </p:spPr>
        <p:txBody>
          <a:bodyPr/>
          <a:lstStyle/>
          <a:p>
            <a:pPr eaLnBrk="1" hangingPunct="1"/>
            <a:r>
              <a:rPr lang="th-TH" sz="5400" smtClean="0"/>
              <a:t>ประเภทงบประมาณ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179388" y="809625"/>
            <a:ext cx="8820150" cy="593248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th-TH" dirty="0" smtClean="0"/>
              <a:t> </a:t>
            </a:r>
            <a:endParaRPr lang="th-TH" sz="2400" dirty="0" smtClean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785794"/>
            <a:ext cx="900115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/>
              <a:t>งบประมาณ</a:t>
            </a:r>
            <a:r>
              <a:rPr lang="th-TH" sz="3600" b="1" dirty="0" smtClean="0"/>
              <a:t>ลงทุน </a:t>
            </a:r>
            <a:r>
              <a:rPr lang="en-US" sz="3600" b="1" dirty="0" smtClean="0"/>
              <a:t>: </a:t>
            </a:r>
            <a:r>
              <a:rPr lang="th-TH" b="1" dirty="0" smtClean="0"/>
              <a:t>ก่อให้เกิดสินทรัพย์ถาวร ขยายงาน ทดแทนสินทรัพย์เดิม</a:t>
            </a:r>
            <a:endParaRPr lang="th-TH" b="1" dirty="0"/>
          </a:p>
        </p:txBody>
      </p:sp>
      <p:sp>
        <p:nvSpPr>
          <p:cNvPr id="9" name="ลูกศรลง 8"/>
          <p:cNvSpPr/>
          <p:nvPr/>
        </p:nvSpPr>
        <p:spPr>
          <a:xfrm>
            <a:off x="4284663" y="1773238"/>
            <a:ext cx="71437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84213" y="2420938"/>
            <a:ext cx="3527425" cy="503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/>
              <a:t>งบลงทุนที่เป็นโครงการ</a:t>
            </a:r>
          </a:p>
        </p:txBody>
      </p:sp>
      <p:sp>
        <p:nvSpPr>
          <p:cNvPr id="11" name="ลูกศรลง 10"/>
          <p:cNvSpPr/>
          <p:nvPr/>
        </p:nvSpPr>
        <p:spPr>
          <a:xfrm>
            <a:off x="2149475" y="2924175"/>
            <a:ext cx="46038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95288" y="3500438"/>
            <a:ext cx="1439862" cy="720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งานก่อสร้างปรับปรุงขยาย</a:t>
            </a:r>
          </a:p>
        </p:txBody>
      </p:sp>
      <p:sp>
        <p:nvSpPr>
          <p:cNvPr id="13" name="ลูกศรลง 12"/>
          <p:cNvSpPr/>
          <p:nvPr/>
        </p:nvSpPr>
        <p:spPr>
          <a:xfrm>
            <a:off x="1116013" y="3213100"/>
            <a:ext cx="46037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2195513" y="2133600"/>
            <a:ext cx="48244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ลูกศรลง 20"/>
          <p:cNvSpPr/>
          <p:nvPr/>
        </p:nvSpPr>
        <p:spPr>
          <a:xfrm>
            <a:off x="3059113" y="3213100"/>
            <a:ext cx="46037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643438" y="3500438"/>
            <a:ext cx="1584325" cy="576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/>
              <a:t>อนุมัติรายปี</a:t>
            </a:r>
          </a:p>
        </p:txBody>
      </p:sp>
      <p:sp>
        <p:nvSpPr>
          <p:cNvPr id="23" name="ลูกศรลง 22"/>
          <p:cNvSpPr/>
          <p:nvPr/>
        </p:nvSpPr>
        <p:spPr>
          <a:xfrm>
            <a:off x="2195513" y="2133600"/>
            <a:ext cx="46037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7019925" y="2133600"/>
            <a:ext cx="46038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6" name="ลูกศรลง 25"/>
          <p:cNvSpPr/>
          <p:nvPr/>
        </p:nvSpPr>
        <p:spPr>
          <a:xfrm>
            <a:off x="7451725" y="4076700"/>
            <a:ext cx="730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995738" y="4437063"/>
            <a:ext cx="2447925" cy="230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200" dirty="0"/>
              <a:t>ปรับปรุงระบบประปาอาคาร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200" dirty="0"/>
              <a:t>-ติดตั้งไฟฟ้ากำลังและประปาบ้านพัก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200" dirty="0"/>
              <a:t>-จัดซื้อที่ดิน , ครุภัณฑ์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dirty="0"/>
              <a:t> ง</a:t>
            </a:r>
            <a:r>
              <a:rPr lang="th-TH" sz="2200" dirty="0"/>
              <a:t>านระบบ </a:t>
            </a:r>
            <a:r>
              <a:rPr lang="en-US" sz="2200" dirty="0"/>
              <a:t>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200" dirty="0"/>
              <a:t> </a:t>
            </a:r>
            <a:r>
              <a:rPr lang="th-TH" sz="2200" dirty="0"/>
              <a:t>สำรองจำเป็นเร่งด่วน</a:t>
            </a:r>
            <a:r>
              <a:rPr lang="th-TH" sz="2400" dirty="0"/>
              <a:t> 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716463" y="2420938"/>
            <a:ext cx="3527425" cy="503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/>
              <a:t>งบลงทุนเพื่อการดำเนินงานปกติ</a:t>
            </a:r>
          </a:p>
        </p:txBody>
      </p:sp>
      <p:cxnSp>
        <p:nvCxnSpPr>
          <p:cNvPr id="31" name="ตัวเชื่อมต่อตรง 30"/>
          <p:cNvCxnSpPr/>
          <p:nvPr/>
        </p:nvCxnSpPr>
        <p:spPr>
          <a:xfrm>
            <a:off x="1116013" y="3213100"/>
            <a:ext cx="2016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สี่เหลี่ยมผืนผ้า 37"/>
          <p:cNvSpPr/>
          <p:nvPr/>
        </p:nvSpPr>
        <p:spPr>
          <a:xfrm>
            <a:off x="2195513" y="3500438"/>
            <a:ext cx="1584325" cy="1223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งานก่อสร้างปรับปรุงประปา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ภายหลังรับโอน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dirty="0"/>
          </a:p>
        </p:txBody>
      </p:sp>
      <p:sp>
        <p:nvSpPr>
          <p:cNvPr id="39" name="ลูกศรลง 38"/>
          <p:cNvSpPr/>
          <p:nvPr/>
        </p:nvSpPr>
        <p:spPr>
          <a:xfrm>
            <a:off x="6372225" y="2924175"/>
            <a:ext cx="71438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40" name="ตัวเชื่อมต่อตรง 39"/>
          <p:cNvCxnSpPr/>
          <p:nvPr/>
        </p:nvCxnSpPr>
        <p:spPr>
          <a:xfrm>
            <a:off x="5435600" y="3213100"/>
            <a:ext cx="2016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ลูกศรลง 40"/>
          <p:cNvSpPr/>
          <p:nvPr/>
        </p:nvSpPr>
        <p:spPr>
          <a:xfrm>
            <a:off x="5435600" y="3213100"/>
            <a:ext cx="46038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2" name="ลูกศรลง 41"/>
          <p:cNvSpPr/>
          <p:nvPr/>
        </p:nvSpPr>
        <p:spPr>
          <a:xfrm>
            <a:off x="7451725" y="3213100"/>
            <a:ext cx="46038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6732588" y="3500438"/>
            <a:ext cx="1584325" cy="576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/>
              <a:t>แผนระยะยาว</a:t>
            </a: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6588125" y="4437063"/>
            <a:ext cx="2016125" cy="1655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dirty="0"/>
              <a:t> วางท่อขยายเขต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dirty="0"/>
              <a:t> ปรับปรุงเส้นท่อ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dirty="0"/>
              <a:t> จ้างลดน้ำสูญเสีย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dirty="0"/>
              <a:t> ปรับปรุงแหล่งน้ำ</a:t>
            </a:r>
          </a:p>
        </p:txBody>
      </p:sp>
      <p:sp>
        <p:nvSpPr>
          <p:cNvPr id="45" name="ลูกศรลง 44"/>
          <p:cNvSpPr/>
          <p:nvPr/>
        </p:nvSpPr>
        <p:spPr>
          <a:xfrm>
            <a:off x="5364163" y="4076700"/>
            <a:ext cx="71437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315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8142B2B-A472-47B6-9415-B5E75993FBB3}" type="slidenum">
              <a:rPr lang="en-US" altLang="en-US" sz="1400" b="1">
                <a:latin typeface="Calibri" pitchFamily="34" charset="0"/>
              </a:rPr>
              <a:pPr algn="r"/>
              <a:t>11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333375"/>
            <a:ext cx="8445500" cy="626427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5400" dirty="0" smtClean="0">
                <a:latin typeface="JasmineUPC" pitchFamily="18" charset="-34"/>
                <a:cs typeface="JasmineUPC" pitchFamily="18" charset="-34"/>
              </a:rPr>
              <a:t>    หลักเกณฑ์การพิจารณารายจ่ายลงทุน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54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dirty="0" smtClean="0">
                <a:latin typeface="JasmineUPC" pitchFamily="18" charset="-34"/>
                <a:cs typeface="JasmineUPC" pitchFamily="18" charset="-34"/>
              </a:rPr>
              <a:t>ร</a:t>
            </a:r>
            <a:r>
              <a:rPr lang="th-TH" sz="4090" dirty="0" smtClean="0">
                <a:latin typeface="JasmineUPC" pitchFamily="18" charset="-34"/>
                <a:cs typeface="JasmineUPC" pitchFamily="18" charset="-34"/>
              </a:rPr>
              <a:t>ายจ่ายที่มีลักษณะเป็นการลงทุน (</a:t>
            </a:r>
            <a:r>
              <a:rPr lang="en-US" sz="4090" dirty="0" smtClean="0">
                <a:latin typeface="JasmineUPC" pitchFamily="18" charset="-34"/>
                <a:cs typeface="JasmineUPC" pitchFamily="18" charset="-34"/>
              </a:rPr>
              <a:t>Capital </a:t>
            </a:r>
            <a:r>
              <a:rPr lang="en-US" sz="4090" dirty="0" err="1" smtClean="0">
                <a:latin typeface="JasmineUPC" pitchFamily="18" charset="-34"/>
                <a:cs typeface="JasmineUPC" pitchFamily="18" charset="-34"/>
              </a:rPr>
              <a:t>Eependiture</a:t>
            </a:r>
            <a:r>
              <a:rPr lang="en-US" sz="4090" dirty="0" smtClean="0">
                <a:latin typeface="JasmineUPC" pitchFamily="18" charset="-34"/>
                <a:cs typeface="JasmineUPC" pitchFamily="18" charset="-34"/>
              </a:rPr>
              <a:t>)</a:t>
            </a:r>
            <a:endParaRPr lang="th-TH" sz="4090" dirty="0" smtClean="0">
              <a:latin typeface="JasmineUPC" pitchFamily="18" charset="-34"/>
              <a:cs typeface="JasmineUPC" pitchFamily="18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90" dirty="0" smtClean="0">
                <a:latin typeface="JasmineUPC" pitchFamily="18" charset="-34"/>
                <a:cs typeface="JasmineUPC" pitchFamily="18" charset="-34"/>
              </a:rPr>
              <a:t>หลักกรรมสิทธิ์ ครอบครองในสินทรัพย์ทั้งที่มีตัวตน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90" dirty="0" smtClean="0">
                <a:latin typeface="JasmineUPC" pitchFamily="18" charset="-34"/>
                <a:cs typeface="JasmineUPC" pitchFamily="18" charset="-34"/>
              </a:rPr>
              <a:t>   และไม่มีตัวตน เช่น สิทธิ์การเช่า สิทธิ์การใช้โปรแกรมคอมพิวเตอร์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90" dirty="0" smtClean="0">
                <a:latin typeface="JasmineUPC" pitchFamily="18" charset="-34"/>
                <a:cs typeface="JasmineUPC" pitchFamily="18" charset="-34"/>
              </a:rPr>
              <a:t>หลักประโยชน์ รายจ่ายที่ก่อให้เกิดประโยชน์แก่กิจการ       เกิน 1 ปี เช่นซื้อเครื่องจักร ค่าก่อสร้างอาคาร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90" dirty="0" smtClean="0">
                <a:latin typeface="JasmineUPC" pitchFamily="18" charset="-34"/>
                <a:cs typeface="JasmineUPC" pitchFamily="18" charset="-34"/>
              </a:rPr>
              <a:t>หลักความสำคัญ รายจ่ายที่มีจำนวนเงินมากพอที่จะรับรู้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90" dirty="0" smtClean="0">
                <a:latin typeface="JasmineUPC" pitchFamily="18" charset="-34"/>
                <a:cs typeface="JasmineUPC" pitchFamily="18" charset="-34"/>
              </a:rPr>
              <a:t>   เป็นสินทรัพย์ ไม่ว่าจะจ่ายครั้งเดียวหรือผ่อนชำระ          </a:t>
            </a:r>
            <a:endParaRPr lang="th-TH" sz="54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315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A28D1F6-6882-439C-910E-4148C5548BF4}" type="slidenum">
              <a:rPr lang="en-US" altLang="en-US" sz="1400" b="1">
                <a:latin typeface="Calibri" pitchFamily="34" charset="0"/>
              </a:rPr>
              <a:pPr algn="r"/>
              <a:t>12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/>
            <a:r>
              <a:rPr lang="th-TH" sz="5500" b="1" smtClean="0">
                <a:latin typeface="JasmineUPC" pitchFamily="18" charset="-34"/>
                <a:cs typeface="JasmineUPC" pitchFamily="18" charset="-34"/>
              </a:rPr>
              <a:t>ลักษณะของรายจ่ายลงทุน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0825" y="765175"/>
            <a:ext cx="8569325" cy="5832475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รายจ่ายเพื่อจัดหาครุภัณฑ์ โดยสภาพมีลักษณะคงทนถาวรเกิน 1 ปี รวมถึงสินทรัพย์ที่ไม่มีตัวตน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    1.1 ประกอบขึ้นใหม่ ดัดแปลง ต่อเติมหรือปรับปรุงครุภัณฑ์ที่มีวงเงินเกินกว่า 5,000 บาท </a:t>
            </a:r>
            <a:endParaRPr lang="th-TH" sz="3500" b="1" dirty="0" smtClean="0">
              <a:latin typeface="JasmineUPC" pitchFamily="18" charset="-34"/>
              <a:cs typeface="JasmineUPC" pitchFamily="18" charset="-34"/>
            </a:endParaRPr>
          </a:p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   1.2 </a:t>
            </a: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โปรแกรมคอมพิวเตอร์ที่มีราคาต่อหน่วยเกินกว่า 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    20,000 บาท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    1.3 รายจ่ายจ้างที่ปรึกษา รวมถึงรายจ่ายที่ต้องชำระ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     พร้อมกัน เช่น ค่าขนส่ง ค่าภาษี ค่าติดตั้ง </a:t>
            </a:r>
          </a:p>
        </p:txBody>
      </p:sp>
      <p:sp>
        <p:nvSpPr>
          <p:cNvPr id="1434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D8F6BE-D4B9-4263-A5F8-8AC8D0478997}" type="slidenum">
              <a:rPr lang="en-US" altLang="en-US" sz="1400" b="1">
                <a:latin typeface="Calibri" pitchFamily="34" charset="0"/>
              </a:rPr>
              <a:pPr algn="r"/>
              <a:t>13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549275"/>
          </a:xfrm>
        </p:spPr>
        <p:txBody>
          <a:bodyPr/>
          <a:lstStyle/>
          <a:p>
            <a:pPr eaLnBrk="1" hangingPunct="1"/>
            <a:r>
              <a:rPr lang="th-TH" sz="5500" b="1" smtClean="0">
                <a:latin typeface="JasmineUPC" pitchFamily="18" charset="-34"/>
                <a:cs typeface="JasmineUPC" pitchFamily="18" charset="-34"/>
              </a:rPr>
              <a:t>ลักษณะของรายจ่ายลงทุน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620713"/>
            <a:ext cx="8785225" cy="61214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4000" b="1" dirty="0" smtClean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12800" b="1" dirty="0" smtClean="0">
                <a:latin typeface="JasmineUPC" pitchFamily="18" charset="-34"/>
                <a:cs typeface="JasmineUPC" pitchFamily="18" charset="-34"/>
              </a:rPr>
              <a:t>2. รายจ่ายเพื่อจัดหาที่ดินและสิ่งก่อสร้าง อายุการใช้งานเกิน 1ปี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800" b="1" dirty="0" smtClean="0">
                <a:latin typeface="JasmineUPC" pitchFamily="18" charset="-34"/>
                <a:cs typeface="JasmineUPC" pitchFamily="18" charset="-34"/>
              </a:rPr>
              <a:t>      2.1 รายจ่ายปรับปรุงให้มีมูลค่าหรืออายุการใช้งานเพิ่มขึ้นอย่างน้อย 1 ปี โดยมีวงเงินเกิน 20,000 บาทต่อหน่วย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800" b="1" dirty="0" smtClean="0">
                <a:latin typeface="JasmineUPC" pitchFamily="18" charset="-34"/>
                <a:cs typeface="JasmineUPC" pitchFamily="18" charset="-34"/>
              </a:rPr>
              <a:t>      2.2 รายจ่ายติดตั้งระบบไฟฟ้าหรือระบบประปารวมถึงอุปกรณ์ครั้งแรกในการก่อสร้างอาคาร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800" b="1" dirty="0" smtClean="0">
                <a:latin typeface="JasmineUPC" pitchFamily="18" charset="-34"/>
                <a:cs typeface="JasmineUPC" pitchFamily="18" charset="-34"/>
              </a:rPr>
              <a:t>      2.3 รายจ่ายเพื่อจ้างที่ปรึกษา จ้างออกแบบ (เฉพาะกรณีที่การก่อสร้างเกิดขึ้นแน่นอนในปีที่มีการจ้าง)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800" b="1" dirty="0" smtClean="0">
                <a:latin typeface="JasmineUPC" pitchFamily="18" charset="-34"/>
                <a:cs typeface="JasmineUPC" pitchFamily="18" charset="-34"/>
              </a:rPr>
              <a:t>      2.4 รายจ่ายเกี่ยวเนื่อง เช่น ค่ารื้อถอนที่กำหนดไว้เมื่อ</a:t>
            </a:r>
            <a:r>
              <a:rPr lang="th-TH" sz="12800" b="1" dirty="0" err="1" smtClean="0">
                <a:latin typeface="JasmineUPC" pitchFamily="18" charset="-34"/>
                <a:cs typeface="JasmineUPC" pitchFamily="18" charset="-34"/>
              </a:rPr>
              <a:t>เวรคืน</a:t>
            </a:r>
            <a:r>
              <a:rPr lang="th-TH" sz="12800" b="1" dirty="0" smtClean="0">
                <a:latin typeface="JasmineUPC" pitchFamily="18" charset="-34"/>
                <a:cs typeface="JasmineUPC" pitchFamily="18" charset="-34"/>
              </a:rPr>
              <a:t>ที่ดิน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800" b="1" dirty="0" smtClean="0">
                <a:latin typeface="JasmineUPC" pitchFamily="18" charset="-34"/>
                <a:cs typeface="JasmineUPC" pitchFamily="18" charset="-34"/>
              </a:rPr>
              <a:t>      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sz="11200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36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07374F0-04D7-43C3-973C-FE83EE6AD377}" type="slidenum">
              <a:rPr lang="en-US" altLang="en-US" sz="1400" b="1">
                <a:latin typeface="Calibri" pitchFamily="34" charset="0"/>
              </a:rPr>
              <a:pPr algn="r"/>
              <a:t>14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374062" cy="549275"/>
          </a:xfrm>
        </p:spPr>
        <p:txBody>
          <a:bodyPr/>
          <a:lstStyle/>
          <a:p>
            <a:pPr eaLnBrk="1" hangingPunct="1"/>
            <a:r>
              <a:rPr lang="th-TH" sz="5400" b="1" smtClean="0">
                <a:latin typeface="JasmineUPC" pitchFamily="18" charset="-34"/>
                <a:cs typeface="JasmineUPC" pitchFamily="18" charset="-34"/>
              </a:rPr>
              <a:t>ลักษณะของรายจ่ายดำเนินงาน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549275"/>
            <a:ext cx="8713787" cy="619283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 1. </a:t>
            </a:r>
            <a:r>
              <a:rPr lang="th-TH" sz="3500" b="1" dirty="0" err="1" smtClean="0">
                <a:latin typeface="JasmineUPC" pitchFamily="18" charset="-34"/>
                <a:cs typeface="JasmineUPC" pitchFamily="18" charset="-34"/>
              </a:rPr>
              <a:t>รายจ่ายทึ่</a:t>
            </a: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ก่อให้เกิดประโยชน์ต่อกิจการเฉพาะงวดบัญชี  การเปลี่ยนแทนสินทรัพย์เก่าบางชิ้นส่วน ได้แก่ ค่าซ่อมแซม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ค่าบำรุงรักษา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 2. รายจ่ายเพื่อการบริหารงานประจำ ได้แก่ ค่าใช้จ่ายบุคลากร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 ค่าสาธารณูปโภค เป็นต้น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 3. รายจ่ายเพื่อจัดหาวัสดุถาวร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   3.1สินทรัพย์ถาวรราคาต่อหน่วยไม่เกิน 5,000 บาท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500" b="1" dirty="0" smtClean="0">
                <a:latin typeface="JasmineUPC" pitchFamily="18" charset="-34"/>
                <a:cs typeface="JasmineUPC" pitchFamily="18" charset="-34"/>
              </a:rPr>
              <a:t>    3.2โปรแกรมคอมพิวเตอร์ราคาต่อหน่วยไม่เกิน 20,000 บาท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388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A58E734-B17B-49E4-8BE1-B42C28BE0589}" type="slidenum">
              <a:rPr lang="en-US" altLang="en-US" sz="1400" b="1">
                <a:latin typeface="Calibri" pitchFamily="34" charset="0"/>
              </a:rPr>
              <a:pPr algn="r"/>
              <a:t>15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th-TH" sz="5000" b="1" smtClean="0">
                <a:latin typeface="JasmineUPC" pitchFamily="18" charset="-34"/>
                <a:cs typeface="JasmineUPC" pitchFamily="18" charset="-34"/>
              </a:rPr>
              <a:t>นิยามของรายจ่ายประเภทต่างๆ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549275"/>
            <a:ext cx="8713787" cy="619283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6700" b="1" dirty="0" smtClean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8000" b="1" dirty="0" smtClean="0">
                <a:latin typeface="JasmineUPC" pitchFamily="18" charset="-34"/>
                <a:cs typeface="JasmineUPC" pitchFamily="18" charset="-34"/>
              </a:rPr>
              <a:t>1. การต่อเติม ( </a:t>
            </a:r>
            <a:r>
              <a:rPr lang="en-US" sz="8000" b="1" dirty="0" smtClean="0">
                <a:latin typeface="JasmineUPC" pitchFamily="18" charset="-34"/>
                <a:cs typeface="JasmineUPC" pitchFamily="18" charset="-34"/>
              </a:rPr>
              <a:t>Additions</a:t>
            </a:r>
            <a:r>
              <a:rPr lang="th-TH" sz="8000" b="1" dirty="0" smtClean="0">
                <a:latin typeface="JasmineUPC" pitchFamily="18" charset="-34"/>
                <a:cs typeface="JasmineUPC" pitchFamily="18" charset="-34"/>
              </a:rPr>
              <a:t>) </a:t>
            </a:r>
            <a:r>
              <a:rPr lang="en-US" sz="8000" b="1" dirty="0" smtClean="0">
                <a:latin typeface="JasmineUPC" pitchFamily="18" charset="-34"/>
                <a:cs typeface="JasmineUPC" pitchFamily="18" charset="-34"/>
              </a:rPr>
              <a:t>:</a:t>
            </a:r>
            <a:r>
              <a:rPr lang="th-TH" sz="8000" b="1" dirty="0" smtClean="0">
                <a:latin typeface="JasmineUPC" pitchFamily="18" charset="-34"/>
                <a:cs typeface="JasmineUPC" pitchFamily="18" charset="-34"/>
              </a:rPr>
              <a:t> รายจ่ายเพื่อต่อเติมส่วนบนของสินทรัพย์เดิม    เป็น งบลงทุน เช่น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8000" b="1" dirty="0" smtClean="0">
                <a:latin typeface="JasmineUPC" pitchFamily="18" charset="-34"/>
                <a:cs typeface="JasmineUPC" pitchFamily="18" charset="-34"/>
              </a:rPr>
              <a:t>      - ต่อเติมอาคารให้สูงขึ้น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8000" b="1" dirty="0" smtClean="0">
                <a:latin typeface="JasmineUPC" pitchFamily="18" charset="-34"/>
                <a:cs typeface="JasmineUPC" pitchFamily="18" charset="-34"/>
              </a:rPr>
              <a:t>      - ต่อเติมหลังคารถกระบะ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8000" b="1" dirty="0" smtClean="0">
                <a:latin typeface="JasmineUPC" pitchFamily="18" charset="-34"/>
                <a:cs typeface="JasmineUPC" pitchFamily="18" charset="-34"/>
              </a:rPr>
              <a:t>  2. การขยายออก (</a:t>
            </a:r>
            <a:r>
              <a:rPr lang="en-US" sz="8000" b="1" dirty="0" smtClean="0">
                <a:latin typeface="JasmineUPC" pitchFamily="18" charset="-34"/>
                <a:cs typeface="JasmineUPC" pitchFamily="18" charset="-34"/>
              </a:rPr>
              <a:t>Extension) : </a:t>
            </a:r>
            <a:r>
              <a:rPr lang="th-TH" sz="8000" b="1" dirty="0" smtClean="0">
                <a:latin typeface="JasmineUPC" pitchFamily="18" charset="-34"/>
                <a:cs typeface="JasmineUPC" pitchFamily="18" charset="-34"/>
              </a:rPr>
              <a:t>รายจ่ายเพื่อขยายสินทรัพย์ออกไป    ด้านข้าง เป็น งบลงทุน เช่น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8000" b="1" dirty="0" smtClean="0">
                <a:latin typeface="JasmineUPC" pitchFamily="18" charset="-34"/>
                <a:cs typeface="JasmineUPC" pitchFamily="18" charset="-34"/>
              </a:rPr>
              <a:t>      - ขยายอาคารสำนักงานออกไปทางด้านซ้ายหรือด้านขวา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sz="5500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5500" b="1" dirty="0" smtClean="0">
                <a:latin typeface="JasmineUPC" pitchFamily="18" charset="-34"/>
                <a:cs typeface="JasmineUPC" pitchFamily="18" charset="-34"/>
              </a:rPr>
              <a:t>   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7412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F67C53-21E2-4EF8-8948-372AF4E9BD5E}" type="slidenum">
              <a:rPr lang="en-US" altLang="en-US" sz="1400" b="1">
                <a:latin typeface="Calibri" pitchFamily="34" charset="0"/>
              </a:rPr>
              <a:pPr algn="r"/>
              <a:t>16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th-TH" sz="5400" b="1" smtClean="0">
                <a:latin typeface="JasmineUPC" pitchFamily="18" charset="-34"/>
                <a:cs typeface="JasmineUPC" pitchFamily="18" charset="-34"/>
              </a:rPr>
              <a:t>นิยามของรายจ่ายประเภทต่างๆ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549275"/>
            <a:ext cx="8713787" cy="619283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800" b="1" dirty="0" smtClean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3. การปรับปรุงและทำให้อยู่ในสภาพที่ดีขึ้น ( </a:t>
            </a:r>
            <a:r>
              <a:rPr lang="en-US" sz="12000" b="1" dirty="0" smtClean="0">
                <a:latin typeface="JasmineUPC" pitchFamily="18" charset="-34"/>
                <a:cs typeface="JasmineUPC" pitchFamily="18" charset="-34"/>
              </a:rPr>
              <a:t>Improvement)</a:t>
            </a:r>
            <a:endParaRPr lang="th-TH" sz="12000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      </a:t>
            </a:r>
            <a:r>
              <a:rPr lang="en-US" sz="12000" b="1" dirty="0" smtClean="0">
                <a:latin typeface="JasmineUPC" pitchFamily="18" charset="-34"/>
                <a:cs typeface="JasmineUPC" pitchFamily="18" charset="-34"/>
              </a:rPr>
              <a:t>:</a:t>
            </a: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 รายจ่ายเพื่อทำให้สิ</a:t>
            </a:r>
            <a:r>
              <a:rPr lang="th-TH" sz="12000" b="1" dirty="0" err="1" smtClean="0">
                <a:latin typeface="JasmineUPC" pitchFamily="18" charset="-34"/>
                <a:cs typeface="JasmineUPC" pitchFamily="18" charset="-34"/>
              </a:rPr>
              <a:t>ททรัพย์</a:t>
            </a: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มีคุณภาพ มีประสิทธิภาพหรืออายุ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การใช้งานดีขึ้นกว่าเดิม เป็นงบลงทุน เช่น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      - การเปลี่ยนพื้นไม้เป็นพื้นหินอ่อน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      - การเปลี่ยนประตูธรรมดา เป็นแบบอัตโนมัติ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   4. การบำรุงรักษา ( </a:t>
            </a:r>
            <a:r>
              <a:rPr lang="en-US" sz="12000" b="1" dirty="0" smtClean="0">
                <a:latin typeface="JasmineUPC" pitchFamily="18" charset="-34"/>
                <a:cs typeface="JasmineUPC" pitchFamily="18" charset="-34"/>
              </a:rPr>
              <a:t>Maintenance)</a:t>
            </a: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12000" b="1" dirty="0" smtClean="0"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รายจ่ายในการดูแลรักษาสินทรัพย์ไม่ให้ชำรุดเสียหาย เป็น งบทำการ เช่น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      - ค่าบำรุงรักษาระบบโปรแกรม </a:t>
            </a:r>
            <a:r>
              <a:rPr lang="en-US" sz="12000" b="1" dirty="0" smtClean="0">
                <a:latin typeface="JasmineUPC" pitchFamily="18" charset="-34"/>
                <a:cs typeface="JasmineUPC" pitchFamily="18" charset="-34"/>
              </a:rPr>
              <a:t>SAP</a:t>
            </a:r>
            <a:endParaRPr lang="th-TH" sz="12000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      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      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sz="8000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sz="8000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8436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F1D73FF-7373-42AF-8950-C97F640372D1}" type="slidenum">
              <a:rPr lang="en-US" altLang="en-US" sz="1400" b="1">
                <a:latin typeface="Calibri" pitchFamily="34" charset="0"/>
              </a:rPr>
              <a:pPr algn="r"/>
              <a:t>17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th-TH" sz="5400" b="1" smtClean="0">
                <a:latin typeface="JasmineUPC" pitchFamily="18" charset="-34"/>
                <a:cs typeface="JasmineUPC" pitchFamily="18" charset="-34"/>
              </a:rPr>
              <a:t>นิยามของรายจ่ายประเภทต่างๆ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549275"/>
            <a:ext cx="8713787" cy="619283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800" b="1" dirty="0" smtClean="0">
                <a:latin typeface="JasmineUPC" pitchFamily="18" charset="-34"/>
                <a:cs typeface="JasmineUPC" pitchFamily="18" charset="-34"/>
              </a:rPr>
              <a:t>  5. การซ่อมแซม ( </a:t>
            </a:r>
            <a:r>
              <a:rPr lang="en-US" sz="3800" b="1" dirty="0" smtClean="0">
                <a:latin typeface="JasmineUPC" pitchFamily="18" charset="-34"/>
                <a:cs typeface="JasmineUPC" pitchFamily="18" charset="-34"/>
              </a:rPr>
              <a:t>Repairs ) :</a:t>
            </a:r>
            <a:r>
              <a:rPr lang="th-TH" sz="3800" b="1" dirty="0" smtClean="0">
                <a:latin typeface="JasmineUPC" pitchFamily="18" charset="-34"/>
                <a:cs typeface="JasmineUPC" pitchFamily="18" charset="-34"/>
              </a:rPr>
              <a:t> รายจ่ายเพื่อทำให้สินทรัพย์ที่เสียหาย ชำรุด กลับมาอยู่ในสภาพใช้งานได้ดีดังเดิม แบ่งเป็น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800" b="1" dirty="0" smtClean="0">
                <a:latin typeface="JasmineUPC" pitchFamily="18" charset="-34"/>
                <a:cs typeface="JasmineUPC" pitchFamily="18" charset="-34"/>
              </a:rPr>
              <a:t>      - การซ่อมแซมตามปกติ เป็นงบทำการ เช่น การเปลี่ยนชิ้นส่วนอะไหล่  การทาสีใหม่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800" b="1" dirty="0" smtClean="0">
                <a:latin typeface="JasmineUPC" pitchFamily="18" charset="-34"/>
                <a:cs typeface="JasmineUPC" pitchFamily="18" charset="-34"/>
              </a:rPr>
              <a:t>      - การซ่อมแซมพิเศษ เป็นงบลงทุน เช่น การซ่อมแซมครั้งใหญ่ มีการเปลี่ยนชิ้นส่วนที่สำคัญ ทำไห้สินทรัพย์มีอายุการใช้งานเพิ่มขึ้น อย่างน้อย 1 ปี เช่น การยกเครื่องใหม่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800" b="1" dirty="0" smtClean="0"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      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46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18FADC6-414B-44E5-A2B0-3A08034F263F}" type="slidenum">
              <a:rPr lang="en-US" altLang="en-US" sz="1400" b="1">
                <a:latin typeface="Calibri" pitchFamily="34" charset="0"/>
              </a:rPr>
              <a:pPr algn="r"/>
              <a:t>18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th-TH" sz="5400" b="1" smtClean="0">
                <a:latin typeface="JasmineUPC" pitchFamily="18" charset="-34"/>
                <a:cs typeface="JasmineUPC" pitchFamily="18" charset="-34"/>
              </a:rPr>
              <a:t>นิยามของรายจ่ายประเภทต่างๆ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549275"/>
            <a:ext cx="8713787" cy="619283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5900" b="1" dirty="0" smtClean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7300" b="1" dirty="0" smtClean="0">
                <a:latin typeface="JasmineUPC" pitchFamily="18" charset="-34"/>
                <a:cs typeface="JasmineUPC" pitchFamily="18" charset="-34"/>
              </a:rPr>
              <a:t>6. การเปลี่ยนแทน ( </a:t>
            </a:r>
            <a:r>
              <a:rPr lang="en-US" sz="7300" b="1" dirty="0" smtClean="0">
                <a:latin typeface="JasmineUPC" pitchFamily="18" charset="-34"/>
                <a:cs typeface="JasmineUPC" pitchFamily="18" charset="-34"/>
              </a:rPr>
              <a:t>Replacements ) :</a:t>
            </a:r>
            <a:r>
              <a:rPr lang="th-TH" sz="7300" b="1" dirty="0" smtClean="0">
                <a:latin typeface="JasmineUPC" pitchFamily="18" charset="-34"/>
                <a:cs typeface="JasmineUPC" pitchFamily="18" charset="-34"/>
              </a:rPr>
              <a:t> รายจ่ายเพื่อนำสินทรัพย์ใหม่มาเปลี่ยนแทนสินทรัพย์ที่เลิกใช้แล้ว  โดยไม่ทำให้ปริมาณสินทรัพย์เพิ่มขึ้น และได้ประโยชน์จากสินทรัพย์ดีเท่าเดิม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7300" b="1" dirty="0" smtClean="0">
                <a:latin typeface="JasmineUPC" pitchFamily="18" charset="-34"/>
                <a:cs typeface="JasmineUPC" pitchFamily="18" charset="-34"/>
              </a:rPr>
              <a:t>       </a:t>
            </a:r>
            <a:r>
              <a:rPr lang="th-TH" sz="7300" b="1" u="sng" dirty="0" smtClean="0">
                <a:latin typeface="JasmineUPC" pitchFamily="18" charset="-34"/>
                <a:cs typeface="JasmineUPC" pitchFamily="18" charset="-34"/>
              </a:rPr>
              <a:t>สินทรัพย์มีลักษณะและคุณสมบัติเช่นเดียวกับของเดิม ณ วันที่ได้มา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7300" b="1" dirty="0" smtClean="0">
                <a:latin typeface="JasmineUPC" pitchFamily="18" charset="-34"/>
                <a:cs typeface="JasmineUPC" pitchFamily="18" charset="-34"/>
              </a:rPr>
              <a:t>      - การเปลี่ยนอุปกรณ์หรืออะไหล่แทนบางส่วน เหมือนการซ่อมแซมปกติเป็นงบทำการ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7300" b="1" dirty="0" smtClean="0">
                <a:latin typeface="JasmineUPC" pitchFamily="18" charset="-34"/>
                <a:cs typeface="JasmineUPC" pitchFamily="18" charset="-34"/>
              </a:rPr>
              <a:t>      - การเปลี่ยนแทนอุปกรณ์ที่เป็นชิ้นส่วนที่สำคัญ ทำไห้สินทรัพย์มีอายุการใช้งานเพิ่มขึ้น อย่างน้อย 1 ปี เหมือนการซ่อมแซมพิเศษ เป็นงบลงทุน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6300" b="1" dirty="0" smtClean="0">
                <a:latin typeface="JasmineUPC" pitchFamily="18" charset="-34"/>
                <a:cs typeface="JasmineUPC" pitchFamily="18" charset="-34"/>
              </a:rPr>
              <a:t>         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sz="6300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48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BC93320-5F3D-4E8F-A334-6D5E2D16AB9C}" type="slidenum">
              <a:rPr lang="en-US" altLang="en-US" sz="1400" b="1">
                <a:latin typeface="Calibri" pitchFamily="34" charset="0"/>
              </a:rPr>
              <a:pPr algn="r"/>
              <a:t>19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th-TH" sz="5400" smtClean="0"/>
              <a:t>หัวข้อการนำเสนอ</a:t>
            </a:r>
          </a:p>
        </p:txBody>
      </p:sp>
      <p:sp>
        <p:nvSpPr>
          <p:cNvPr id="3075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8496300" cy="59055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th-TH" b="1" dirty="0" smtClean="0"/>
              <a:t>การจัดทำงบประมาณ</a:t>
            </a:r>
          </a:p>
          <a:p>
            <a:pPr lvl="1">
              <a:defRPr/>
            </a:pPr>
            <a:r>
              <a:rPr lang="th-TH" sz="3200" b="1" dirty="0" smtClean="0"/>
              <a:t>  ขั้นตอนการจัดทำ</a:t>
            </a:r>
          </a:p>
          <a:p>
            <a:pPr lvl="1">
              <a:defRPr/>
            </a:pPr>
            <a:r>
              <a:rPr lang="th-TH" sz="3200" b="1" dirty="0" smtClean="0"/>
              <a:t>  </a:t>
            </a:r>
            <a:r>
              <a:rPr lang="th-TH" sz="3200" b="1" dirty="0" err="1" smtClean="0"/>
              <a:t>ปฎิ</a:t>
            </a:r>
            <a:r>
              <a:rPr lang="th-TH" sz="3200" b="1" dirty="0" smtClean="0"/>
              <a:t>ทินงบประมาณ</a:t>
            </a:r>
          </a:p>
          <a:p>
            <a:pPr lvl="1">
              <a:defRPr/>
            </a:pPr>
            <a:r>
              <a:rPr lang="th-TH" sz="3200" b="1" dirty="0" smtClean="0"/>
              <a:t>  ประเภทงบประมาณ</a:t>
            </a:r>
          </a:p>
          <a:p>
            <a:pPr>
              <a:defRPr/>
            </a:pPr>
            <a:r>
              <a:rPr lang="th-TH" b="1" dirty="0" smtClean="0"/>
              <a:t>หลักเกณฑ์การพิจารณางบประมาณ</a:t>
            </a:r>
          </a:p>
          <a:p>
            <a:pPr>
              <a:defRPr/>
            </a:pPr>
            <a:r>
              <a:rPr lang="th-TH" b="1" dirty="0" smtClean="0"/>
              <a:t>นิยามของรายจ่ายประเภทต่างๆ</a:t>
            </a:r>
          </a:p>
          <a:p>
            <a:pPr lvl="1">
              <a:defRPr/>
            </a:pPr>
            <a:r>
              <a:rPr lang="th-TH" sz="3200" b="1" dirty="0" smtClean="0"/>
              <a:t> รายจ่ายเมื่อได้สินทรัพย์มาในครั้งแรก</a:t>
            </a:r>
          </a:p>
          <a:p>
            <a:pPr lvl="1">
              <a:defRPr/>
            </a:pPr>
            <a:r>
              <a:rPr lang="th-TH" sz="3200" b="1" dirty="0" smtClean="0"/>
              <a:t> รายจ่ายภายหลังได้มา และระหว่างใช้งานสินทรัพย์</a:t>
            </a:r>
          </a:p>
          <a:p>
            <a:pPr>
              <a:defRPr/>
            </a:pPr>
            <a:r>
              <a:rPr lang="th-TH" b="1" dirty="0" smtClean="0"/>
              <a:t>การจำแนกรายจ่ายลงทุนและรายจ่ายทำการ</a:t>
            </a:r>
          </a:p>
          <a:p>
            <a:pPr>
              <a:defRPr/>
            </a:pPr>
            <a:r>
              <a:rPr lang="th-TH" b="1" dirty="0" smtClean="0"/>
              <a:t>ตัวอย่างรายจ่ายในโครงการต่าง ๆ</a:t>
            </a:r>
          </a:p>
          <a:p>
            <a:pPr>
              <a:defRPr/>
            </a:pPr>
            <a:endParaRPr lang="th-TH" dirty="0" smtClean="0"/>
          </a:p>
          <a:p>
            <a:pPr>
              <a:defRPr/>
            </a:pPr>
            <a:endParaRPr lang="th-TH" dirty="0" smtClean="0"/>
          </a:p>
          <a:p>
            <a:pPr>
              <a:defRPr/>
            </a:pPr>
            <a:endParaRPr lang="th-TH" dirty="0" smtClean="0"/>
          </a:p>
          <a:p>
            <a:pPr lvl="1">
              <a:buFont typeface="Arial" pitchFamily="34" charset="0"/>
              <a:buNone/>
              <a:defRPr/>
            </a:pPr>
            <a:endParaRPr lang="th-TH" dirty="0" smtClean="0"/>
          </a:p>
        </p:txBody>
      </p:sp>
      <p:sp>
        <p:nvSpPr>
          <p:cNvPr id="410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E3F1FE-F773-4C6B-B0D4-CD5D1A5801F1}" type="slidenum">
              <a:rPr lang="en-US" altLang="en-US" sz="1400" b="1">
                <a:latin typeface="Calibri" pitchFamily="34" charset="0"/>
              </a:rPr>
              <a:pPr algn="r"/>
              <a:t>2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692150"/>
          <a:ext cx="8856984" cy="59608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81568"/>
                <a:gridCol w="6087184"/>
                <a:gridCol w="1080120"/>
                <a:gridCol w="1008112"/>
              </a:tblGrid>
              <a:tr h="5040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ต้นทุนเพื่อการได้มาซึ่งสินทรัพย์ สิทธิการเช่า ลิขสิทธิ์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ค่าอากรขาเข้า ค่าขนส่งขาเข้า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ค่าภาษีสรรพสามิต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ค่าภาษีมูลค่าเพิ่ม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สินทรัพย์บางประเภท เช่นรถยนต์นั่งไม่เกิน 10 ที่นั่ง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ค่าใช้จ่ายในการติดตั้ง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ค่าโสหุ้ยต่างๆ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ค่ารื้อถอนสิ่งก่อสร้างที่กำหนดในสัญญาเช่า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ดอกเบี้ย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ดอกเบี้ยจากการกู้ยืมเงินที่ได้จ่ายไปจนสินทรัพย์นั้นพร้อมใช้งาน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ดอกเบี้ยที่เกิดขึ้นหลังจากวันที่สินทรัพย์พร้อมใช้งาน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98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71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572" name="TextBox 5"/>
          <p:cNvSpPr txBox="1">
            <a:spLocks noChangeArrowheads="1"/>
          </p:cNvSpPr>
          <p:nvPr/>
        </p:nvSpPr>
        <p:spPr bwMode="auto">
          <a:xfrm>
            <a:off x="323850" y="115888"/>
            <a:ext cx="8424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รายจ่ายเมื่อได้สินทรัพย์มาในครั้งแรกเป็นราคาทุนของสินทรัพย์</a:t>
            </a: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179388" y="6597650"/>
            <a:ext cx="878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7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3DFD0D8-3FE4-48A8-969A-857AC3EAD76F}" type="slidenum">
              <a:rPr lang="en-US" altLang="en-US" sz="1400" b="1">
                <a:latin typeface="Calibri" pitchFamily="34" charset="0"/>
              </a:rPr>
              <a:pPr algn="r"/>
              <a:t>20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476250"/>
          <a:ext cx="8928992" cy="619923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66627"/>
                <a:gridCol w="6246141"/>
                <a:gridCol w="1008112"/>
                <a:gridCol w="1008112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การต่อเติม  เป็นการต่อเติมส่วนบนของสิ</a:t>
                      </a:r>
                      <a:r>
                        <a:rPr lang="th-TH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นทรัพย๋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ต่อเติมอาคารจาก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เดิม 4 ชั้น เป็น 6 ชั้น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-ต่อเติมหลังคารถนิทรรศการเคลื่อนที่พร้อมเพิ่มอุปกรณ์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ขยายออกการ เป็นการขยายออกด้านข้างซ้ายหรือขวา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ขยายห้องประชุมให้มีขนาด</a:t>
                      </a:r>
                      <a:r>
                        <a:rPr lang="th-TH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ใหญ่ชึ้น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-  </a:t>
                      </a:r>
                      <a:r>
                        <a:rPr lang="th-TH" sz="2800" dirty="0" smtClean="0">
                          <a:cs typeface="JasmineUPC" pitchFamily="18" charset="-34"/>
                        </a:rPr>
                        <a:t>ก่อสร้างห้องน้ำเพิ่มทางด้านข้างอาคารสำนักงาน</a:t>
                      </a:r>
                      <a:endParaRPr lang="th-TH" sz="2800" dirty="0"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0238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การปรับปรุง เป็นการทำให้สินทรัพย์มีคุณภาพดีขึ้น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อายุการ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ใช้งานเพิ่มขึ้นจากวันที่ได้มา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โดยกำหนดวงเงิน ดังนี้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การปรับปรุงที่มีวงเงินเกิน 20,000 บาท   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การปรับปรุงที่มีวงเงินไม่เกิน 20.000 บาท 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การกั้นผนังห้องเพื่อแบ่งพื้นที่และเพิ่มอุปกรณ์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50,000บาท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607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2608" name="TextBox 5"/>
          <p:cNvSpPr txBox="1">
            <a:spLocks noChangeArrowheads="1"/>
          </p:cNvSpPr>
          <p:nvPr/>
        </p:nvSpPr>
        <p:spPr bwMode="auto">
          <a:xfrm>
            <a:off x="611188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รายจ่ายภายหลังได้มา และระหว่างใช้งานสินทรัพย์</a:t>
            </a:r>
          </a:p>
        </p:txBody>
      </p:sp>
      <p:sp>
        <p:nvSpPr>
          <p:cNvPr id="2260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F3289E9-D703-428B-9716-E93B7C032B02}" type="slidenum">
              <a:rPr lang="en-US" altLang="en-US" sz="1400" b="1">
                <a:latin typeface="Calibri" pitchFamily="34" charset="0"/>
              </a:rPr>
              <a:pPr algn="r"/>
              <a:t>21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313" y="463550"/>
          <a:ext cx="8821488" cy="620527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12576"/>
                <a:gridCol w="6264696"/>
                <a:gridCol w="971610"/>
                <a:gridCol w="972606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การซ่อมแซม เป็นการทำให้สินทรัพย์ที่ชำรุดเสียหายกลับมาใช้งานได้ดีดังเดิม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93219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4.1 ซ่อมแซมตามปกติ การซ่อมแซมเล็กๆน้อยๆ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จำนวนเงินไม่สูงนัก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9071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- ซ่อมเครื่องคอมพิวเตอร์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ทาสีอาคารใหม่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929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- เปลี่ยนพื้นไม้ใหม่ แทนพื้นไม้เดิม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- เปลี่ยนกระเบื้องปูหลังคาทั้งหมด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(ใช้วัสดุชนิดเดิม)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7891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4.2 ซ่อมแซมพิเศษ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เช่น การยกเครื่องใหม่ทำให้อายุการใช้งานเพิ่ม</a:t>
                      </a:r>
                      <a:r>
                        <a:rPr lang="th-TH" sz="2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ชี้น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99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การบำรุงรักษา เป็นการป้องกันไม่ให้สินทรัพย์ชำรุด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สามารถ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78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ใช้งานได้ตามที่ประมาณไว้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7851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aseline="0" dirty="0" smtClean="0"/>
                        <a:t>    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ค่าบำรุงรักษาครุภัณฑ์คอมพิวเตอร์ </a:t>
                      </a:r>
                      <a:endParaRPr lang="th-TH" sz="28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3654"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- ค่าบำรุงรักษาโปรแกรมระบบงานทางธุรกิจ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(SAP)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625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3626" name="TextBox 5"/>
          <p:cNvSpPr txBox="1">
            <a:spLocks noChangeArrowheads="1"/>
          </p:cNvSpPr>
          <p:nvPr/>
        </p:nvSpPr>
        <p:spPr bwMode="auto">
          <a:xfrm>
            <a:off x="611188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รายจ่ายภายหลังได้มา และระหว่างใช้งานสินทรัพย์</a:t>
            </a:r>
          </a:p>
        </p:txBody>
      </p:sp>
      <p:sp>
        <p:nvSpPr>
          <p:cNvPr id="23627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18C6E0-1627-4690-9F6E-82A711614B13}" type="slidenum">
              <a:rPr lang="en-US" altLang="en-US" sz="1400" b="1">
                <a:latin typeface="Calibri" pitchFamily="34" charset="0"/>
              </a:rPr>
              <a:pPr algn="r"/>
              <a:t>22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29600" cy="503237"/>
          </a:xfrm>
        </p:spPr>
        <p:txBody>
          <a:bodyPr/>
          <a:lstStyle/>
          <a:p>
            <a:pPr eaLnBrk="1" hangingPunct="1"/>
            <a:r>
              <a:rPr lang="th-TH" sz="4800" smtClean="0"/>
              <a:t>การจำแนกระหว่างงบลงทุนกับงบทำการ</a:t>
            </a:r>
            <a:br>
              <a:rPr lang="th-TH" sz="4800" smtClean="0"/>
            </a:br>
            <a:endParaRPr lang="th-TH" sz="48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179388" y="620713"/>
            <a:ext cx="8820150" cy="6048375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th-TH" dirty="0" smtClean="0"/>
              <a:t> </a:t>
            </a:r>
            <a:r>
              <a:rPr lang="th-TH" sz="2800" dirty="0" smtClean="0"/>
              <a:t>จำนวนเงินตามหลักเกณฑ์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h-TH" sz="2400" dirty="0" smtClean="0"/>
              <a:t>   ครุภัณฑ์ทั่วไป </a:t>
            </a:r>
            <a:r>
              <a:rPr lang="en-US" sz="2400" dirty="0" smtClean="0">
                <a:cs typeface="Cordia New" pitchFamily="34" charset="-34"/>
              </a:rPr>
              <a:t>:</a:t>
            </a:r>
            <a:r>
              <a:rPr lang="th-TH" sz="2400" dirty="0" smtClean="0"/>
              <a:t> ราคาต่อหน่วยเกินกว่า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h-TH" sz="2400" dirty="0" smtClean="0"/>
              <a:t>                           50,000 บาท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h-TH" sz="2800" dirty="0" smtClean="0"/>
              <a:t>    </a:t>
            </a:r>
            <a:r>
              <a:rPr lang="th-TH" sz="2400" dirty="0" smtClean="0"/>
              <a:t>โปรแกรมคอมพิวเตอร์ </a:t>
            </a:r>
            <a:r>
              <a:rPr lang="en-US" sz="2400" dirty="0" smtClean="0">
                <a:cs typeface="Cordia New" pitchFamily="34" charset="-34"/>
              </a:rPr>
              <a:t>: </a:t>
            </a:r>
            <a:r>
              <a:rPr lang="th-TH" sz="2400" dirty="0" smtClean="0"/>
              <a:t>ราคาต่อหน่วยเกินกว่า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h-TH" sz="2400" dirty="0" smtClean="0"/>
              <a:t>                                          20,000 บาท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h-TH" sz="2400" dirty="0" smtClean="0"/>
              <a:t>     การปรับปรุง </a:t>
            </a:r>
            <a:r>
              <a:rPr lang="en-US" sz="2400" dirty="0" smtClean="0">
                <a:cs typeface="Cordia New" pitchFamily="34" charset="-34"/>
              </a:rPr>
              <a:t>: </a:t>
            </a:r>
            <a:r>
              <a:rPr lang="th-TH" sz="2400" dirty="0" smtClean="0"/>
              <a:t>ราคาต่อหน่วยเกินกว่า 20,000 บาท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th-TH" sz="2400" dirty="0" smtClean="0"/>
              <a:t>    รายการที่ต้องบันทึกเป็นสินทรัพย์  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th-TH" sz="2400" dirty="0" smtClean="0"/>
              <a:t>  รายการที่ต้องบันทึกเป็นค่า</a:t>
            </a:r>
            <a:r>
              <a:rPr lang="th-TH" sz="2400" dirty="0" err="1" smtClean="0"/>
              <a:t>ใข้</a:t>
            </a:r>
            <a:r>
              <a:rPr lang="th-TH" sz="2400" dirty="0" smtClean="0"/>
              <a:t>จ่าย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00563" y="692150"/>
            <a:ext cx="3527425" cy="792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/>
              <a:t>รายจ่ายที่ก่อให้เกิดสินทรัพย์</a:t>
            </a:r>
          </a:p>
        </p:txBody>
      </p:sp>
      <p:sp>
        <p:nvSpPr>
          <p:cNvPr id="9" name="ลูกศรลง 8"/>
          <p:cNvSpPr/>
          <p:nvPr/>
        </p:nvSpPr>
        <p:spPr>
          <a:xfrm>
            <a:off x="6300788" y="1484313"/>
            <a:ext cx="4445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00563" y="1989138"/>
            <a:ext cx="3527425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/>
              <a:t>อายุการใช้งานของสินทรัพย์</a:t>
            </a:r>
          </a:p>
        </p:txBody>
      </p:sp>
      <p:sp>
        <p:nvSpPr>
          <p:cNvPr id="11" name="ลูกศรลง 10"/>
          <p:cNvSpPr/>
          <p:nvPr/>
        </p:nvSpPr>
        <p:spPr>
          <a:xfrm>
            <a:off x="5435600" y="2708275"/>
            <a:ext cx="730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787900" y="3068638"/>
            <a:ext cx="1439863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err="1"/>
              <a:t>มากกว่าหนี่ง</a:t>
            </a:r>
            <a:r>
              <a:rPr lang="th-TH" sz="2400" dirty="0"/>
              <a:t>ปี</a:t>
            </a:r>
          </a:p>
        </p:txBody>
      </p:sp>
      <p:sp>
        <p:nvSpPr>
          <p:cNvPr id="13" name="ลูกศรลง 12"/>
          <p:cNvSpPr/>
          <p:nvPr/>
        </p:nvSpPr>
        <p:spPr>
          <a:xfrm>
            <a:off x="7235825" y="2708275"/>
            <a:ext cx="4603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516688" y="3068638"/>
            <a:ext cx="1439862" cy="50482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น้อย</a:t>
            </a:r>
            <a:r>
              <a:rPr lang="th-TH" sz="2400" dirty="0" err="1"/>
              <a:t>กว่าหนี่ง</a:t>
            </a:r>
            <a:r>
              <a:rPr lang="th-TH" sz="2400" dirty="0"/>
              <a:t>ปี</a:t>
            </a:r>
          </a:p>
        </p:txBody>
      </p:sp>
      <p:cxnSp>
        <p:nvCxnSpPr>
          <p:cNvPr id="16" name="ตัวเชื่อมต่อตรง 15"/>
          <p:cNvCxnSpPr>
            <a:stCxn id="12" idx="2"/>
          </p:cNvCxnSpPr>
          <p:nvPr/>
        </p:nvCxnSpPr>
        <p:spPr>
          <a:xfrm flipH="1">
            <a:off x="5292725" y="3573463"/>
            <a:ext cx="21590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5292725" y="3933825"/>
            <a:ext cx="2159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flipV="1">
            <a:off x="7451725" y="3644900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ลูกศรลง 20"/>
          <p:cNvSpPr/>
          <p:nvPr/>
        </p:nvSpPr>
        <p:spPr>
          <a:xfrm>
            <a:off x="6372225" y="3933825"/>
            <a:ext cx="71438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716463" y="4365625"/>
            <a:ext cx="3455987" cy="576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/>
              <a:t>จำนวนเงินที่จ่าย</a:t>
            </a:r>
          </a:p>
        </p:txBody>
      </p:sp>
      <p:sp>
        <p:nvSpPr>
          <p:cNvPr id="23" name="ลูกศรลง 22"/>
          <p:cNvSpPr/>
          <p:nvPr/>
        </p:nvSpPr>
        <p:spPr>
          <a:xfrm>
            <a:off x="5292725" y="3644900"/>
            <a:ext cx="4445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7451725" y="3644900"/>
            <a:ext cx="46038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5" name="ลูกศรลง 24"/>
          <p:cNvSpPr/>
          <p:nvPr/>
        </p:nvSpPr>
        <p:spPr>
          <a:xfrm>
            <a:off x="5219700" y="4941888"/>
            <a:ext cx="7302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6" name="ลูกศรลง 25"/>
          <p:cNvSpPr/>
          <p:nvPr/>
        </p:nvSpPr>
        <p:spPr>
          <a:xfrm>
            <a:off x="7524750" y="4941888"/>
            <a:ext cx="46038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148263" y="5084763"/>
            <a:ext cx="1511300" cy="5048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284663" y="5300663"/>
            <a:ext cx="2016125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มากกว่าจำนวนขั้นต่ำ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6516688" y="5300663"/>
            <a:ext cx="2016125" cy="50482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น้อยกว่าจำนวนขั้นต่ำ</a:t>
            </a: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323850" y="4005263"/>
            <a:ext cx="215900" cy="2159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400" dirty="0"/>
          </a:p>
        </p:txBody>
      </p:sp>
      <p:sp>
        <p:nvSpPr>
          <p:cNvPr id="2460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3B95826-4FCF-4666-9DE3-95366C162050}" type="slidenum">
              <a:rPr lang="en-US" altLang="en-US" sz="1400" b="1">
                <a:latin typeface="Calibri" pitchFamily="34" charset="0"/>
              </a:rPr>
              <a:pPr algn="r"/>
              <a:t>23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229600" cy="503237"/>
          </a:xfrm>
        </p:spPr>
        <p:txBody>
          <a:bodyPr/>
          <a:lstStyle/>
          <a:p>
            <a:pPr eaLnBrk="1" hangingPunct="1"/>
            <a:r>
              <a:rPr lang="th-TH" sz="4800" smtClean="0"/>
              <a:t>การจำแนกระหว่างงบลงทุนกับงบทำการ</a:t>
            </a:r>
            <a:br>
              <a:rPr lang="th-TH" sz="4800" smtClean="0"/>
            </a:br>
            <a:endParaRPr lang="th-TH" sz="48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179388" y="620713"/>
            <a:ext cx="8820150" cy="602297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th-TH" dirty="0" smtClean="0"/>
              <a:t>                       ร                                      </a:t>
            </a:r>
            <a:r>
              <a:rPr lang="th-TH" dirty="0" err="1" smtClean="0"/>
              <a:t>รรร</a:t>
            </a:r>
            <a:r>
              <a:rPr lang="th-TH" dirty="0" smtClean="0"/>
              <a:t>รารา</a:t>
            </a:r>
            <a:r>
              <a:rPr lang="th-TH" dirty="0" err="1" smtClean="0"/>
              <a:t>ยกย</a:t>
            </a:r>
            <a:r>
              <a:rPr lang="th-TH" dirty="0" smtClean="0"/>
              <a:t>การาราน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43438" y="765175"/>
            <a:ext cx="3529012" cy="576263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รายจ่ายเพื่อศึกษาความเป็นไปได้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643438" y="1557338"/>
            <a:ext cx="3529012" cy="5032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รายจ่ายเพื่อการออกแบบ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643438" y="2276475"/>
            <a:ext cx="3529012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รายจ่ายเพื่อการดำเนินโครงการ</a:t>
            </a:r>
          </a:p>
        </p:txBody>
      </p:sp>
      <p:sp>
        <p:nvSpPr>
          <p:cNvPr id="13" name="ลูกศรลง 12"/>
          <p:cNvSpPr/>
          <p:nvPr/>
        </p:nvSpPr>
        <p:spPr>
          <a:xfrm>
            <a:off x="7308850" y="3789363"/>
            <a:ext cx="4445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643438" y="5300663"/>
            <a:ext cx="1800225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/>
              <a:t>ต้นทุนที่เข้าเงื่อนไข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643438" y="2924175"/>
            <a:ext cx="3529012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รายจ่ายเพื่อการดำเนินโครงการ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643438" y="3573463"/>
            <a:ext cx="3529012" cy="503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รายจ่ายเพื่อการดำเนินโครงการ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643438" y="2924175"/>
            <a:ext cx="3529012" cy="504825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รายจ่ายเพื่อการวิจัยและพัฒนา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3438" y="3573463"/>
            <a:ext cx="3529012" cy="6477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/>
              <a:t>รายจ่ายโครงการที่ไม่บรรลุตามวัตถุประสงค์หรือโครงการที่ยกเลิก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643438" y="4437063"/>
            <a:ext cx="3529012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ต้นทุนการกู้ยืม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04025" y="5300663"/>
            <a:ext cx="1800225" cy="504825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/>
              <a:t>ต้นทุนที่ไม่เข้าเงื่อนไข</a:t>
            </a:r>
          </a:p>
        </p:txBody>
      </p:sp>
      <p:sp>
        <p:nvSpPr>
          <p:cNvPr id="21" name="ลูกศรลง 20"/>
          <p:cNvSpPr/>
          <p:nvPr/>
        </p:nvSpPr>
        <p:spPr>
          <a:xfrm>
            <a:off x="5508625" y="4941888"/>
            <a:ext cx="44450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ลูกศรลง 21"/>
          <p:cNvSpPr/>
          <p:nvPr/>
        </p:nvSpPr>
        <p:spPr>
          <a:xfrm>
            <a:off x="7596188" y="4941888"/>
            <a:ext cx="71437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95288" y="765175"/>
            <a:ext cx="3529012" cy="5032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การต่อเติมสินทรัพย์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23850" y="1557338"/>
            <a:ext cx="1727200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/>
              <a:t>ขยาย/เพิ่มเติมสินทรัพย์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268538" y="1628775"/>
            <a:ext cx="1655762" cy="504825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/>
              <a:t>ไม่เพิ่มขนาดสินทรัพย์</a:t>
            </a:r>
          </a:p>
        </p:txBody>
      </p:sp>
      <p:sp>
        <p:nvSpPr>
          <p:cNvPr id="26" name="ลูกศรลง 25"/>
          <p:cNvSpPr/>
          <p:nvPr/>
        </p:nvSpPr>
        <p:spPr>
          <a:xfrm>
            <a:off x="1042988" y="1268413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7" name="ลูกศรลง 26"/>
          <p:cNvSpPr/>
          <p:nvPr/>
        </p:nvSpPr>
        <p:spPr>
          <a:xfrm>
            <a:off x="3419475" y="2852738"/>
            <a:ext cx="73025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95288" y="2276475"/>
            <a:ext cx="3529012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การปรับปรุงและทำให้ดีขึ้น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95288" y="3068638"/>
            <a:ext cx="2736850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/>
              <a:t>เพิ่มกำลังการผลิต ประสิทธิภาพ หรือ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/>
              <a:t>อายุการใช้งานของสินทรัพย์</a:t>
            </a:r>
          </a:p>
        </p:txBody>
      </p:sp>
      <p:sp>
        <p:nvSpPr>
          <p:cNvPr id="30" name="ลูกศรลง 29"/>
          <p:cNvSpPr/>
          <p:nvPr/>
        </p:nvSpPr>
        <p:spPr>
          <a:xfrm>
            <a:off x="1116013" y="2781300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900113" y="3860800"/>
            <a:ext cx="2879725" cy="6477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/>
              <a:t>ไม่เพิ่มกำลังการผลิต  ประสิทธิภาพหรืออายุการใช้งานของสินทรัพย์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395288" y="4652963"/>
            <a:ext cx="3529012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การซ่อมแซม</a:t>
            </a: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395288" y="5445125"/>
            <a:ext cx="1584325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/>
              <a:t>การซ่อมแซมใหญ่</a:t>
            </a:r>
          </a:p>
        </p:txBody>
      </p:sp>
      <p:sp>
        <p:nvSpPr>
          <p:cNvPr id="35" name="ลูกศรลง 34"/>
          <p:cNvSpPr/>
          <p:nvPr/>
        </p:nvSpPr>
        <p:spPr>
          <a:xfrm>
            <a:off x="1116013" y="5084763"/>
            <a:ext cx="46037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2339975" y="5373688"/>
            <a:ext cx="1800225" cy="6477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/>
              <a:t>การซ่อมแซมปกติและ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/>
              <a:t>การบำรุงรักษา</a:t>
            </a:r>
          </a:p>
        </p:txBody>
      </p:sp>
      <p:sp>
        <p:nvSpPr>
          <p:cNvPr id="37" name="ลูกศรลง 36"/>
          <p:cNvSpPr/>
          <p:nvPr/>
        </p:nvSpPr>
        <p:spPr>
          <a:xfrm>
            <a:off x="3419475" y="5157788"/>
            <a:ext cx="730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39" name="ลูกศรเชื่อมต่อแบบตรง 38"/>
          <p:cNvCxnSpPr/>
          <p:nvPr/>
        </p:nvCxnSpPr>
        <p:spPr>
          <a:xfrm>
            <a:off x="3995738" y="981075"/>
            <a:ext cx="5762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>
            <a:off x="4284663" y="908050"/>
            <a:ext cx="0" cy="3889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4356100" y="1844675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>
            <a:off x="4067175" y="2492375"/>
            <a:ext cx="5048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ลูกศรเชื่อมต่อแบบตรง 47"/>
          <p:cNvCxnSpPr/>
          <p:nvPr/>
        </p:nvCxnSpPr>
        <p:spPr>
          <a:xfrm>
            <a:off x="4356100" y="3213100"/>
            <a:ext cx="21590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/>
          <p:nvPr/>
        </p:nvCxnSpPr>
        <p:spPr>
          <a:xfrm>
            <a:off x="4356100" y="3933825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/>
          <p:nvPr/>
        </p:nvCxnSpPr>
        <p:spPr>
          <a:xfrm>
            <a:off x="3995738" y="4797425"/>
            <a:ext cx="5762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ลูกศรลง 43"/>
          <p:cNvSpPr/>
          <p:nvPr/>
        </p:nvSpPr>
        <p:spPr>
          <a:xfrm>
            <a:off x="3132138" y="1341438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563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A3B9777-47AD-404E-B962-8ECF474032C3}" type="slidenum">
              <a:rPr lang="en-US" altLang="en-US" sz="1400" b="1">
                <a:latin typeface="Calibri" pitchFamily="34" charset="0"/>
              </a:rPr>
              <a:pPr algn="r"/>
              <a:t>24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5" y="476250"/>
          <a:ext cx="8785671" cy="607996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19311"/>
                <a:gridCol w="5689401"/>
                <a:gridCol w="1152128"/>
                <a:gridCol w="1224831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การเปลี่ยน ทดแทน</a:t>
                      </a:r>
                      <a:r>
                        <a:rPr lang="th-TH" sz="3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หรือปรับปรุงท่อ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ท่อทุกขนาดเมื่อได้มาครั้งแรกบันทึกเป็นสินทรัพย์ถาวร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ได้แก่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*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ท่อ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ที่ใช้ในระบบผลิตน้ำ เช่น ท่อส่งน้ำดิบ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ท่อระบบตะกอน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*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ท่อ ที่ใช้ในระบบจำหน่าย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เช่น ท่อประสาน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endParaRPr lang="th-TH" sz="30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 smtClean="0"/>
                        <a:t>   </a:t>
                      </a:r>
                      <a:r>
                        <a:rPr lang="th-TH" sz="3000" baseline="0" dirty="0" smtClean="0"/>
                        <a:t> 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ท่อเมนหลัก (เส้นผ่าศูนย์กลาง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4 นิ้วขึ้นไป)</a:t>
                      </a:r>
                      <a:endParaRPr lang="th-TH" sz="3000" b="0" i="0" u="none" strike="noStrike" dirty="0" smtClean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0238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ท่อเมนรอง (เส้นผ่าศูนย์กลาง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2 นิ้วขึ้นไป)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1.1 เปลี่ยนขนาด ชนิด ทดแทนท่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อที่วางแล้ว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ตลอดทั้งเส้น ความยาวมากกว่า 30 ม.(ทุกขนาด</a:t>
                      </a:r>
                      <a:r>
                        <a:rPr lang="en-US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)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ตลอดทั้งเส้น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ความยาวไม่เกิน 30 ม. (ทุกขนาด)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97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6698" name="TextBox 5"/>
          <p:cNvSpPr txBox="1">
            <a:spLocks noChangeArrowheads="1"/>
          </p:cNvSpPr>
          <p:nvPr/>
        </p:nvSpPr>
        <p:spPr bwMode="auto">
          <a:xfrm>
            <a:off x="684213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2669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73825"/>
            <a:ext cx="4413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5F96AF1-77CD-4ED7-8AE7-DCE36904A2D4}" type="slidenum">
              <a:rPr lang="en-US" altLang="en-US" sz="1400" b="1">
                <a:latin typeface="Calibri" pitchFamily="34" charset="0"/>
              </a:rPr>
              <a:pPr algn="r"/>
              <a:t>25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04813"/>
          <a:ext cx="9036496" cy="620343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01584"/>
                <a:gridCol w="5894714"/>
                <a:gridCol w="1152128"/>
                <a:gridCol w="1188070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การเปลี่ยน ทดแทน</a:t>
                      </a:r>
                      <a:r>
                        <a:rPr lang="th-TH" sz="3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หรือปรับปรุงท่อ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1.2 เปลี่ยนขนาด ชนิด ทดแทนท่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อที่วางแล้ว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บางส่วน ความยาวมากกว่า 30 ม.(ทุกขนาด</a:t>
                      </a:r>
                      <a:r>
                        <a:rPr lang="en-US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)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บางส่วน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ความยาวไม่เกิน 30 ม. (ทุกขนาด)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1.3 ย้ายหรือปรับปรุงท่อที่ใช้เงินของผู้ใช้น้ำ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และยัง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endParaRPr lang="th-TH" sz="30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ทรัพย์สินของ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กปภ.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ไม่ได้รับบริจาคเป็น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0238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ท่อขนาดตั้งแต่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4 นิ้ว (100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มม.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)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- ท่อขนาดต่ำกว่า 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 นิ้ว (100 </a:t>
                      </a:r>
                      <a:r>
                        <a:rPr lang="th-TH" sz="2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มม.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)                             </a:t>
                      </a:r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1.4 วางท่อในระบบผลิตและจำหน่ายชั่วคราวไม่เกิน1ปี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                      </a:t>
                      </a:r>
                      <a:endParaRPr lang="th-TH" sz="3000" dirty="0" smtClean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     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1.5 ค่าใช้จ่ายในการประสานท่อของผู้ใช้น้ำเข้ากับท่อที่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cs typeface="JasmineUPC" pitchFamily="18" charset="-34"/>
                        </a:rPr>
                        <a:t>วางใหม่จากงานวางท่อขยายเขตจำหน่ายน้ำ</a:t>
                      </a:r>
                      <a:endParaRPr lang="th-TH" sz="30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      </a:t>
                      </a:r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27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7728" name="TextBox 5"/>
          <p:cNvSpPr txBox="1">
            <a:spLocks noChangeArrowheads="1"/>
          </p:cNvSpPr>
          <p:nvPr/>
        </p:nvSpPr>
        <p:spPr bwMode="auto">
          <a:xfrm>
            <a:off x="684213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2772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81FFC5E-A140-4DCD-B851-A0B64D74EA9C}" type="slidenum">
              <a:rPr lang="en-US" altLang="en-US" sz="1400" b="1">
                <a:latin typeface="Calibri" pitchFamily="34" charset="0"/>
              </a:rPr>
              <a:pPr algn="r"/>
              <a:t>26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476250"/>
          <a:ext cx="8928991" cy="616023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92087"/>
                <a:gridCol w="5760195"/>
                <a:gridCol w="1152128"/>
                <a:gridCol w="1224581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การเปลี่ยน ทดแทน</a:t>
                      </a:r>
                      <a:r>
                        <a:rPr lang="th-TH" sz="3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หรือปรับปรุงท่อ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1.6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ย้ายแนวท่อ กรณีได้รับหนังสือแจ้งจากกรมทางหลวง หรือหน่วยงานอื่น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-  ความยาวท่อทั้งใช้ท่อเก่าในคลัง รวมกับท่อใหม่หากไม่เกิน 30 เมตร พร้อมค่าจ้างขุด และอุปกรณ์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-  ความยาวท่อทั้งใช้ท่อเก่าในคลัง รวมกับท่อใหม่</a:t>
                      </a:r>
                    </a:p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หากเกิน 30 เมตร พร้อมค่าจ้างเหมาขุด และอุปกรณ์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1.7 ค่าซ่อมท่อขนาด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1</a:t>
                      </a:r>
                      <a:r>
                        <a:rPr lang="en-US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,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000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มม.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ความยาว 10 เมตร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endParaRPr lang="th-TH" sz="30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(กรณีฉุกเฉินเร่งด่วน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0238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1.8 ท่อเดิมอุดตันน้ำไหล่อ่อน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จึงเปลี่ยนขนาดและ</a:t>
                      </a:r>
                    </a:p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เปลี่ยนแนวท่อจากเดิมท่อ </a:t>
                      </a:r>
                      <a:r>
                        <a:rPr lang="en-US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GS 25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มม.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เป็น</a:t>
                      </a:r>
                    </a:p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PB 50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มม.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ความยาวท่อ 100 เมตร.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727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8728" name="TextBox 5"/>
          <p:cNvSpPr txBox="1">
            <a:spLocks noChangeArrowheads="1"/>
          </p:cNvSpPr>
          <p:nvPr/>
        </p:nvSpPr>
        <p:spPr bwMode="auto">
          <a:xfrm>
            <a:off x="684213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2872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3C1BDC8-8297-46DB-B4AC-C6536C113512}" type="slidenum">
              <a:rPr lang="en-US" altLang="en-US" sz="1400" b="1">
                <a:latin typeface="Calibri" pitchFamily="34" charset="0"/>
              </a:rPr>
              <a:pPr algn="r"/>
              <a:t>27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476250"/>
          <a:ext cx="8928991" cy="620343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92087"/>
                <a:gridCol w="5904211"/>
                <a:gridCol w="1080120"/>
                <a:gridCol w="1152573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การเปลี่ยน ทดแทน</a:t>
                      </a:r>
                      <a:r>
                        <a:rPr lang="th-TH" sz="3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หรือปรับปรุงท่อ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1.9 ค่าใช้จ่ายในการประสานท่อของผู้ใช้น้ำเข้ากับท่อที่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cs typeface="JasmineUPC" pitchFamily="18" charset="-34"/>
                        </a:rPr>
                        <a:t>วางใหม่จากงานวางท่อขยายเขตจำหน่ายน้ำ โดยใช้เงิน</a:t>
                      </a:r>
                      <a:endParaRPr lang="th-TH" sz="30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ของผู้ใช้น้ำ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2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การก่อสร้างอาคาร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endParaRPr lang="th-TH" sz="30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2.1 ค่าใช้จ่ายรื้อถอนอาคารหลังเดิมเพื่อเตรียมสถานที่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0238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2.2 ค่าใช้จ่ายในการขออนุญาตสร้างอาคาร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2.3 ค่าใช้จ่ายสร้างโกด้งเก็บของที่ใช้ในการก่อสร้าง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3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ซื้อที่ดินและสัญญาเช่าที่ดิน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3.1 ค่าธรรมเนียมโอนกรรมสิทธิ์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ค่านายหน้า ค่าถมที่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ค่าปรับปรุงที่ดิน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ซึ่งโอนกรรมสิทธิ์เป็นของ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กปภ.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75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9776" name="TextBox 5"/>
          <p:cNvSpPr txBox="1">
            <a:spLocks noChangeArrowheads="1"/>
          </p:cNvSpPr>
          <p:nvPr/>
        </p:nvSpPr>
        <p:spPr bwMode="auto">
          <a:xfrm>
            <a:off x="684213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29777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FCE73D1-1236-4E0A-8412-4B8C2DD0E777}" type="slidenum">
              <a:rPr lang="en-US" altLang="en-US" sz="1400" b="1">
                <a:latin typeface="Calibri" pitchFamily="34" charset="0"/>
              </a:rPr>
              <a:pPr algn="r"/>
              <a:t>28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476250"/>
          <a:ext cx="8928991" cy="606831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92087"/>
                <a:gridCol w="5904211"/>
                <a:gridCol w="1080120"/>
                <a:gridCol w="1152573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3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ซื้อที่ดินและสัญญาเช่าที่ดิน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3.2 ค่าถมที ค่าปรับปรุงที่ดิน ค่าขนย้ายของผู้ที่สร้าง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บ้านเรือนบนที่ดิน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ซึ่งไม่ได้โอนกรรมสิทธิ์เป็นของ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กปภ.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3.3 ค่าใช้จ่ายเพื่อได้มาซึ่งสิทธิ์การเช่า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รวมถึง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ประมาณการค่ารื้อถอน</a:t>
                      </a:r>
                      <a:r>
                        <a:rPr lang="th-TH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สิ่งก่อสร้างทึ่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กำหนดในสัญญา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endParaRPr lang="th-TH" sz="30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สำหรับสัญญาเช่าที่ดินเกิน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1 ปีขึ้นไป ต้องทดสอบตามหลักเกณฑ์ว่าเข้าข่ายเป็นสัญญาเช่าการเงินหรือไม่</a:t>
                      </a:r>
                      <a:endParaRPr lang="th-TH" sz="3000" b="0" i="0" u="none" strike="noStrike" dirty="0" smtClean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0238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4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ต้นทุนการกู้ยืม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4.1 ดอกเบี้ยจ่ายตั้งแต่เริ่มต้นสัญญาถึงวันที่งานเสร็จ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038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4.2 ดอกเบี้ยจ่ายหลังจากงานแล้วเสร็จ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aseline="0" dirty="0" smtClean="0"/>
                        <a:t>   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69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4.3 ค่าธรรมเนียมค้ำประกันเงินกู้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93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0794" name="TextBox 5"/>
          <p:cNvSpPr txBox="1">
            <a:spLocks noChangeArrowheads="1"/>
          </p:cNvSpPr>
          <p:nvPr/>
        </p:nvSpPr>
        <p:spPr bwMode="auto">
          <a:xfrm>
            <a:off x="684213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30795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5DAD51C-916F-492D-98B1-BA5A92E7C865}" type="slidenum">
              <a:rPr lang="en-US" altLang="en-US" sz="1400" b="1">
                <a:latin typeface="Calibri" pitchFamily="34" charset="0"/>
              </a:rPr>
              <a:pPr algn="r"/>
              <a:t>29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dirty="0" smtClean="0"/>
              <a:t>การจัดทำงบประมาณ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9" name="ลูกศรลง 8"/>
          <p:cNvSpPr/>
          <p:nvPr/>
        </p:nvSpPr>
        <p:spPr>
          <a:xfrm>
            <a:off x="4067175" y="1557338"/>
            <a:ext cx="46038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484438" y="1989138"/>
            <a:ext cx="3527425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/>
              <a:t>ให้จัดทำงบประมาณ</a:t>
            </a:r>
          </a:p>
        </p:txBody>
      </p:sp>
      <p:sp>
        <p:nvSpPr>
          <p:cNvPr id="11" name="ลูกศรลง 10"/>
          <p:cNvSpPr/>
          <p:nvPr/>
        </p:nvSpPr>
        <p:spPr>
          <a:xfrm>
            <a:off x="4067175" y="2708275"/>
            <a:ext cx="73025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908175" y="3357563"/>
            <a:ext cx="1439863" cy="503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/>
              <a:t>งบลงทุน</a:t>
            </a:r>
          </a:p>
        </p:txBody>
      </p:sp>
      <p:cxnSp>
        <p:nvCxnSpPr>
          <p:cNvPr id="18" name="ตัวเชื่อมต่อตรง 17"/>
          <p:cNvCxnSpPr>
            <a:endCxn id="24" idx="0"/>
          </p:cNvCxnSpPr>
          <p:nvPr/>
        </p:nvCxnSpPr>
        <p:spPr>
          <a:xfrm>
            <a:off x="2627313" y="2997200"/>
            <a:ext cx="34083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ลูกศรลง 20"/>
          <p:cNvSpPr/>
          <p:nvPr/>
        </p:nvSpPr>
        <p:spPr>
          <a:xfrm>
            <a:off x="2627313" y="3860800"/>
            <a:ext cx="71437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11188" y="4221163"/>
            <a:ext cx="381635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นำเสนอคณะกรรมการ </a:t>
            </a:r>
            <a:r>
              <a:rPr lang="th-TH" b="1" dirty="0" err="1"/>
              <a:t>กปภ.</a:t>
            </a:r>
            <a:endParaRPr lang="th-TH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เห็นชอบ และนำเสนอครม.อนุมัติ</a:t>
            </a:r>
          </a:p>
        </p:txBody>
      </p:sp>
      <p:sp>
        <p:nvSpPr>
          <p:cNvPr id="23" name="ลูกศรลง 22"/>
          <p:cNvSpPr/>
          <p:nvPr/>
        </p:nvSpPr>
        <p:spPr>
          <a:xfrm>
            <a:off x="2627313" y="2997200"/>
            <a:ext cx="4445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6011863" y="2997200"/>
            <a:ext cx="46037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5" name="ลูกศรลง 24"/>
          <p:cNvSpPr/>
          <p:nvPr/>
        </p:nvSpPr>
        <p:spPr>
          <a:xfrm>
            <a:off x="5219700" y="4941888"/>
            <a:ext cx="7302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6" name="ลูกศรลง 25"/>
          <p:cNvSpPr/>
          <p:nvPr/>
        </p:nvSpPr>
        <p:spPr>
          <a:xfrm>
            <a:off x="6011863" y="3860800"/>
            <a:ext cx="46037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148263" y="5084763"/>
            <a:ext cx="1511300" cy="5048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643438" y="4221163"/>
            <a:ext cx="2665412" cy="576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มากกว่าจำนวนขั้นต่ำ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051050" y="765175"/>
            <a:ext cx="4465638" cy="792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/>
              <a:t>ตาม พ.ร.บ.พ.ศ.2522 มาตรา 37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292725" y="3357563"/>
            <a:ext cx="1439863" cy="503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/>
              <a:t>งบทำการ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4643438" y="4221163"/>
            <a:ext cx="381635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นำเสนอคณะกรรมการ </a:t>
            </a:r>
            <a:r>
              <a:rPr lang="th-TH" b="1" dirty="0" err="1"/>
              <a:t>กปภ.</a:t>
            </a:r>
            <a:endParaRPr lang="th-TH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อนุมัติ และนำเสนอครม.เพื่อทราบ</a:t>
            </a:r>
          </a:p>
        </p:txBody>
      </p:sp>
      <p:sp>
        <p:nvSpPr>
          <p:cNvPr id="513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0C2A127-12A0-4AF0-B549-5CD8631BA688}" type="slidenum">
              <a:rPr lang="en-US" altLang="en-US" sz="1400" b="1">
                <a:latin typeface="Calibri" pitchFamily="34" charset="0"/>
              </a:rPr>
              <a:pPr algn="r"/>
              <a:t>3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476250"/>
          <a:ext cx="8821488" cy="629202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84584"/>
                <a:gridCol w="5724252"/>
                <a:gridCol w="1152128"/>
                <a:gridCol w="1260524"/>
              </a:tblGrid>
              <a:tr h="4412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3384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4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ต้นทุนการกู้ยืม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049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4.4 ค่าธรรมเนียมนายทะเบียน/ค่าจัดจำหน่าย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049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4.5 ค่าธรรมเนียมธนาคาร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049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5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ติดตั้งไฟฟ้ากำลังกับงานซ่อมเปลี่ยนไฟฟ้า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049">
                <a:tc>
                  <a:txBody>
                    <a:bodyPr/>
                    <a:lstStyle/>
                    <a:p>
                      <a:endParaRPr lang="th-TH" sz="30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ค่าติดตั้งไฟฟ้าหรือขยายเขตไฟฟ้าโดย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กฟภ.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ให้ถือ</a:t>
                      </a:r>
                      <a:endParaRPr lang="th-TH" sz="3000" b="0" i="0" u="none" strike="noStrike" dirty="0" smtClean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34452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หลักเกณฑ์กรรมสิทธิ์ตามเงื่อนไขสัญญาใช้ไฟฟ้า ประกอบกับหลักเกณฑ์ที่สำนักงบประมาณกำหนด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34452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5.1 ค่าติดตั้งระบบไฟฟ้าและอุปกรณ์ครั้งแรก</a:t>
                      </a:r>
                    </a:p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พร้อมการก่อสร้างหรือภายหลังก่อสร้าง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289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5.2 หม้อแปลงไฟฟ้าและอุปกรณ์ที่อยู่</a:t>
                      </a:r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ภายนอก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204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ติดตั้งเพื่อใช้เฉพาะราย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เป็นสินทรัพย์ของผู้ใช้ไฟฟ้า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755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5.3 ค่ามิเตอร์ไฟฟ้าที่เป็นกรรมสิทธิ์ของ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กฟภ.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dirty="0" smtClean="0"/>
                        <a:t> 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817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1818" name="TextBox 5"/>
          <p:cNvSpPr txBox="1">
            <a:spLocks noChangeArrowheads="1"/>
          </p:cNvSpPr>
          <p:nvPr/>
        </p:nvSpPr>
        <p:spPr bwMode="auto">
          <a:xfrm>
            <a:off x="611188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3181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5111E0D-C798-4093-B80A-F54E0263B84E}" type="slidenum">
              <a:rPr lang="en-US" altLang="en-US" sz="1400" b="1">
                <a:latin typeface="Calibri" pitchFamily="34" charset="0"/>
              </a:rPr>
              <a:pPr algn="r"/>
              <a:t>30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476250"/>
          <a:ext cx="8821488" cy="621125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84584"/>
                <a:gridCol w="5868268"/>
                <a:gridCol w="1080120"/>
                <a:gridCol w="1188516"/>
              </a:tblGrid>
              <a:tr h="3398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3384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5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ติดตั้งไฟฟ้ากำลังกับงานซ่อมเปลี่ยนไฟฟ้า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852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5.4ค่าติดตั้งหม้อแปลงไฟฟ้ากรรมสิทธิ์เป็นของ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กปภ.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049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5.5 ค่าใช้จ่ายในการย้ายหม้อแปลงไฟฟ้า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ค่าปักเสา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6861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5.6 ค่าเปลี่ยนมิเตอร์ไฟฟ้าเป็นประเภท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TOU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049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    </a:t>
                      </a:r>
                      <a:r>
                        <a:rPr lang="en-US" sz="2400" b="0" dirty="0" smtClean="0"/>
                        <a:t>6</a:t>
                      </a:r>
                      <a:endParaRPr lang="th-TH" sz="2400" b="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งานปรับปรุงต่อเติมอาคาร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3320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6.1 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เปลี่ยนฝ้าเพดานโดยใช้วัสดุชนิดเดิมพร้อมทาสี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611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6.2 เปลี่ยนหลังค่าใหม่โดยเปลี่ยนวัสดุ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289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6.3 ค่าก่อสร้างในสถานีผลิตน้ำ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ทำถนน ประตู รั้ว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baseline="0" dirty="0" smtClean="0"/>
                        <a:t>       </a:t>
                      </a:r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648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ป้าย(เฉพาะ</a:t>
                      </a:r>
                      <a:r>
                        <a:rPr lang="th-TH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ป้ายค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สล.)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ลานจอดรถ ค่าปลูกหญ้า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755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6.4 งานติดเหล็กดัดหน้าต่าง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กั้นห้องเก็บอุปกรณ์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4162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วงเงินไม่เกิน 20,000 บาท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09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6.5 งานเทพื้นคอนกรีตต่อเติมด้านข้างโรงเก็บพัสดุ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53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2854" name="TextBox 5"/>
          <p:cNvSpPr txBox="1">
            <a:spLocks noChangeArrowheads="1"/>
          </p:cNvSpPr>
          <p:nvPr/>
        </p:nvSpPr>
        <p:spPr bwMode="auto">
          <a:xfrm>
            <a:off x="611188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32855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12DA970-BAC7-422E-B27B-A6A957F69536}" type="slidenum">
              <a:rPr lang="en-US" altLang="en-US" sz="1400" b="1">
                <a:latin typeface="Calibri" pitchFamily="34" charset="0"/>
              </a:rPr>
              <a:pPr algn="r"/>
              <a:t>31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476250"/>
          <a:ext cx="8821488" cy="621125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84584"/>
                <a:gridCol w="5868268"/>
                <a:gridCol w="1080120"/>
                <a:gridCol w="1188516"/>
              </a:tblGrid>
              <a:tr h="3398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3384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7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จัดหาครุภัณฑ์และวัสดุถาวร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852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7.1 ม่านปรับแสง/มู่ลี่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049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-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ได้มาครั้งแรกพิจารณาเป็นราคาต่อชุด(ครุภัณฑ์)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6861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- ได้มาเพื่อซ่อม/เปลี่ยนทดแทนพิจารณาต่อบาน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049">
                <a:tc>
                  <a:txBody>
                    <a:bodyPr/>
                    <a:lstStyle/>
                    <a:p>
                      <a:endParaRPr lang="th-TH" sz="2400" b="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วงเงินไม่เกิน 5,000 บาท เป็นวัสดุถาวร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3320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7.2 ซื้อตู้สาขาโทรศัพท์พร้อมติดตั้ง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611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7.3 ซื้อโปรแกรมคอมพิวเตอร์สำเร็จรูปทดแทนที่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289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ล่าสมัยวงเงินมากกว่า 20,000 บาท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648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7.4 ซื้อโต๊ะประชุม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ชุดรับแขก (รวมเป็นชุดโต๊ะ+เก้าอี้)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7555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ให้ระบุจำนวนเก้าอี้ในทะเบียนสินทรัพย์ด้วย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4162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7.5 จัดหาและติดตั้ง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Booster Pump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เพื่อเพิ่มแรงดันน้ำ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09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ส่วนค่าติดตั้งไฟฟ้า ( กรรมสิทธิ์ของ กฟภ.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)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/>
                        <a:t>      / </a:t>
                      </a:r>
                      <a:endParaRPr lang="th-TH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77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3878" name="TextBox 5"/>
          <p:cNvSpPr txBox="1">
            <a:spLocks noChangeArrowheads="1"/>
          </p:cNvSpPr>
          <p:nvPr/>
        </p:nvSpPr>
        <p:spPr bwMode="auto">
          <a:xfrm>
            <a:off x="611188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3387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8F473C4-BA08-45EE-BB86-ECB81B40BD6E}" type="slidenum">
              <a:rPr lang="en-US" altLang="en-US" sz="1400" b="1">
                <a:latin typeface="Calibri" pitchFamily="34" charset="0"/>
              </a:rPr>
              <a:pPr algn="r"/>
              <a:t>32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549275"/>
          <a:ext cx="8821488" cy="619268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84584"/>
                <a:gridCol w="5867698"/>
                <a:gridCol w="1080120"/>
                <a:gridCol w="1189086"/>
              </a:tblGrid>
              <a:tr h="3398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3384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</a:t>
                      </a:r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ซ่อมแซมบำรุงรักษา</a:t>
                      </a:r>
                      <a:r>
                        <a:rPr lang="th-TH" sz="3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เปลี่ยนแทน เครื่องจักร อุปกรณ์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852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8.1 ค่าวัสดุและค่าแรงสำหรับงานประสานท่อภายใน</a:t>
                      </a:r>
                    </a:p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โรงสูบน้ำที่ทำพร้อมกับการก่อสร้างโรงสูบน้ำ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</a:p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049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8.2 ชิ้นส่วนอะไหล่ที่สำคัญและอุปกรณ์ที่สำรองไว้ใช้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6861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8.3 ค่าใช้จ่ายเกี่ยวกับการติดตั้งประตูน้ำ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049">
                <a:tc>
                  <a:txBody>
                    <a:bodyPr/>
                    <a:lstStyle/>
                    <a:p>
                      <a:endParaRPr lang="th-TH" sz="2400" b="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- เปลี่ยน ทดแทนหรือย้ายแนวท่อพร้อมติดตั้ง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ประตูน้ำใหม่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- ติดตั้งประตูน้ำใหม่(ติดตั้งเพิ่มเติม)กับเส้นท่อเดิม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- เปลี่ยนประตูน้ำที่ชำรุด หรือเสื่อมสภาพการใช้งาน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เป็นประตูน้ำใหม่</a:t>
                      </a:r>
                      <a:endParaRPr lang="th-TH" sz="3000" b="0" i="0" u="none" strike="noStrike" dirty="0" smtClean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i="0" u="none" strike="noStrike" dirty="0" smtClean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i="0" u="none" strike="noStrike" dirty="0" smtClean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i="0" u="none" strike="noStrike" dirty="0" smtClean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</a:p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3320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- เปลี่ยนประตูน้ำไฟฟ้า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 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0379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- เปลี่ยนประตูน้ำธรรมดา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71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4872" name="TextBox 5"/>
          <p:cNvSpPr txBox="1">
            <a:spLocks noChangeArrowheads="1"/>
          </p:cNvSpPr>
          <p:nvPr/>
        </p:nvSpPr>
        <p:spPr bwMode="auto">
          <a:xfrm>
            <a:off x="611188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34873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50CBD17-C96D-4C19-9DE0-0C91389E807A}" type="slidenum">
              <a:rPr lang="en-US" altLang="en-US" sz="1400" b="1">
                <a:latin typeface="Calibri" pitchFamily="34" charset="0"/>
              </a:rPr>
              <a:pPr algn="r"/>
              <a:t>33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549275"/>
          <a:ext cx="8821488" cy="619209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84584"/>
                <a:gridCol w="5795690"/>
                <a:gridCol w="1152128"/>
                <a:gridCol w="1189086"/>
              </a:tblGrid>
              <a:tr h="4574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6927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</a:t>
                      </a:r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ซ่อมแซมบำรุงรักษา</a:t>
                      </a:r>
                      <a:r>
                        <a:rPr lang="th-TH" sz="3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เปลี่ยนแทน เครื่องจักร อุปกรณ์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68924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8.4 ค่าวัสดุและค่าแรงสำหรับงานประสานท่อภายใน</a:t>
                      </a:r>
                    </a:p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โรงสูบน้ำที่ทำพร้อมกับการก่อสร้างโรงสูบน้ำ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</a:p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8524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</a:t>
                      </a:r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เปลี่ยนแผ่นช่วยตกตะกอนในถังตกตะกอน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จาก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9599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แผ่น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Inctcer</a:t>
                      </a:r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Plate 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เป็น </a:t>
                      </a:r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Tube</a:t>
                      </a:r>
                      <a:r>
                        <a:rPr lang="en-US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Seitcer</a:t>
                      </a:r>
                      <a:endParaRPr lang="th-TH" sz="3000" b="0" i="0" u="none" strike="noStrike" dirty="0" smtClean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8524">
                <a:tc>
                  <a:txBody>
                    <a:bodyPr/>
                    <a:lstStyle/>
                    <a:p>
                      <a:endParaRPr lang="th-TH" sz="2400" b="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8.6 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เปลี่ยนมอเตอร์/ใบพัด เครื่องสูบน้ำ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68924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-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เปลี่ยนมอเตอร์/ใบพัด เครื่องสูบน้ำ </a:t>
                      </a:r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ยกชุด</a:t>
                      </a:r>
                    </a:p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(เปลี่ยนแล้วมีอายุการใช้งานเพิ่มขึ้น 1 ปีขึ้นไป )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</a:p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7834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8.7 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ย้ายแพสูบน้ำดิบไปยังบริเวณร่องน้ำลึกชั่วคราว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7672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พร้อมทั้งมีการวางท่อเพิ่มในช่วงหน้าแล้งเมื่อปริมาณ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7672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น้ำเพียงพอก็จะย้ายกลับเข้าที่เดิม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907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5908" name="TextBox 5"/>
          <p:cNvSpPr txBox="1">
            <a:spLocks noChangeArrowheads="1"/>
          </p:cNvSpPr>
          <p:nvPr/>
        </p:nvSpPr>
        <p:spPr bwMode="auto">
          <a:xfrm>
            <a:off x="611188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3590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64B6FA9-7523-4C5D-96B7-4CB2E015D4ED}" type="slidenum">
              <a:rPr lang="en-US" altLang="en-US" sz="1400" b="1">
                <a:latin typeface="Calibri" pitchFamily="34" charset="0"/>
              </a:rPr>
              <a:pPr algn="r"/>
              <a:t>34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549275"/>
          <a:ext cx="8821488" cy="616587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84584"/>
                <a:gridCol w="5795690"/>
                <a:gridCol w="1080120"/>
                <a:gridCol w="1261094"/>
              </a:tblGrid>
              <a:tr h="3398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3384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</a:t>
                      </a:r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ซ่อมแซมบำรุงรักษา</a:t>
                      </a:r>
                      <a:r>
                        <a:rPr lang="th-TH" sz="3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เปลี่ยนแทน เครื่องจักร อุปกรณ์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049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8.8 เปลี่ยนก้างปลาและทรายกรอง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3546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8.9 ฉีด</a:t>
                      </a:r>
                      <a:r>
                        <a:rPr lang="th-TH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โฟม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ในแพสูบน้ำแรงต่ำ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( กรณีแพรั่ว )</a:t>
                      </a:r>
                      <a:endParaRPr lang="th-TH" sz="3000" b="0" i="0" u="none" strike="noStrike" dirty="0" smtClean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th-TH" sz="2400" b="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8.10 เปลี่ยนอุปกรณ์บางส่วนในเส้นท่อ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เช่น เปลี่ยน</a:t>
                      </a:r>
                      <a:endParaRPr lang="th-TH" sz="3000" b="0" i="0" u="none" strike="noStrike" dirty="0" smtClean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9079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ชุดหัวดับเพลิงที่ชำรุด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95057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8.11 จ้างเหมาเปลี่ยนหัวจ่ายแก๊สคลอรีนที่ชำรุด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0379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8.12 เปลี่ยนมาตรวัดน้ำท่อธารที่ชำรุด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0379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8.13 จัดซื้อเครื่องล้างมาตร และถังเก็บน้ำ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หรือ ก่อ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28691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บ่อพักน้ำเพิ่มพร้อมวางท่ออุปกรณ์เพื่อใช้กับเครื่อง</a:t>
                      </a:r>
                    </a:p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ล้างมาตร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931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6932" name="TextBox 5"/>
          <p:cNvSpPr txBox="1">
            <a:spLocks noChangeArrowheads="1"/>
          </p:cNvSpPr>
          <p:nvPr/>
        </p:nvSpPr>
        <p:spPr bwMode="auto">
          <a:xfrm>
            <a:off x="611188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36933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20CC00-7C5E-4242-935B-FA40C95F7215}" type="slidenum">
              <a:rPr lang="en-US" altLang="en-US" sz="1400" b="1">
                <a:latin typeface="Calibri" pitchFamily="34" charset="0"/>
              </a:rPr>
              <a:pPr algn="r"/>
              <a:t>35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549275"/>
          <a:ext cx="8821488" cy="612068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84584"/>
                <a:gridCol w="5724252"/>
                <a:gridCol w="1152128"/>
                <a:gridCol w="1260524"/>
              </a:tblGrid>
              <a:tr h="44076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8390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9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รายจ่ายอื่นๆ</a:t>
                      </a:r>
                      <a:endParaRPr lang="th-TH" sz="3000" b="0" i="0" u="sng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8466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9.1 ค่าขนส่งสินทรัพย์ที่ยืมระหว่างหน่วยงาน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486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9.2 จ้างติด</a:t>
                      </a:r>
                      <a:r>
                        <a:rPr lang="th-TH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วอลเปเปอร์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แทนการทาสีใหม่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2030">
                <a:tc>
                  <a:txBody>
                    <a:bodyPr/>
                    <a:lstStyle/>
                    <a:p>
                      <a:endParaRPr lang="th-TH" sz="2400" b="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9.3 การจัดทำป้าย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5594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- จัดทำป้ายที่ไม่ได้ติดตั้งอยู่ใน</a:t>
                      </a:r>
                      <a:r>
                        <a:rPr lang="th-TH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พิ้นที่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ของ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กปภ.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1220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- จัดทำป้าย </a:t>
                      </a:r>
                      <a:r>
                        <a:rPr lang="th-TH" sz="3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คสล.</a:t>
                      </a:r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ที่ติดตั้งอยู่ในพื้นที่ของ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3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กปภ.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618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- จัดทำป้ายชนิดอื่น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618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9.4 เปลี่ยนยางรถยนต์ใหม่ทั้ง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4 เส้น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618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9.5 จัดตั้งศาลพระภูมิ (ได้มาพร้อมก่อสร้างอาคาร</a:t>
                      </a:r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/</a:t>
                      </a:r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6183">
                <a:tc>
                  <a:txBody>
                    <a:bodyPr/>
                    <a:lstStyle/>
                    <a:p>
                      <a:pPr algn="l" fontAlgn="b"/>
                      <a:endParaRPr lang="th-TH" sz="3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หรือภายหลังก่อสร้างแล้วเสร็จ</a:t>
                      </a:r>
                      <a:r>
                        <a:rPr lang="th-TH" sz="3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)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3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961" name="TextBox 4"/>
          <p:cNvSpPr txBox="1">
            <a:spLocks noChangeArrowheads="1"/>
          </p:cNvSpPr>
          <p:nvPr/>
        </p:nvSpPr>
        <p:spPr bwMode="auto">
          <a:xfrm>
            <a:off x="1476375" y="58054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7962" name="TextBox 5"/>
          <p:cNvSpPr txBox="1">
            <a:spLocks noChangeArrowheads="1"/>
          </p:cNvSpPr>
          <p:nvPr/>
        </p:nvSpPr>
        <p:spPr bwMode="auto">
          <a:xfrm>
            <a:off x="611188" y="0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JasmineUPC" pitchFamily="18" charset="-34"/>
                <a:cs typeface="JasmineUPC" pitchFamily="18" charset="-34"/>
              </a:rPr>
              <a:t>ตัวอย่างรายจ่ายในโครงการต่างๆ</a:t>
            </a:r>
          </a:p>
        </p:txBody>
      </p:sp>
      <p:sp>
        <p:nvSpPr>
          <p:cNvPr id="37963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13AAC25-9EAB-47CD-9C31-FA3028998654}" type="slidenum">
              <a:rPr lang="en-US" altLang="en-US" sz="1400" b="1">
                <a:latin typeface="Calibri" pitchFamily="34" charset="0"/>
              </a:rPr>
              <a:pPr algn="r"/>
              <a:t>36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395288" y="981075"/>
            <a:ext cx="8229600" cy="11445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ประเภทของรายจ่ายตามงบประมาณ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2133600"/>
            <a:ext cx="8713788" cy="403225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2500"/>
          </a:bodyPr>
          <a:lstStyle/>
          <a:p>
            <a:pPr marL="355600" indent="-355600" algn="l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th-TH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asmineUPC" pitchFamily="18" charset="-34"/>
                <a:ea typeface="Calibri"/>
                <a:cs typeface="JasmineUPC" pitchFamily="18" charset="-34"/>
              </a:rPr>
              <a:t>งบทำการ  (เน้นหมวดค่าวัสดุ ค่าซ่อมแซม)</a:t>
            </a:r>
          </a:p>
          <a:p>
            <a:pPr marL="628650" indent="-2730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รายจ่ายเพื่อการจัดหาวัสดุโดยสภาพ</a:t>
            </a:r>
          </a:p>
          <a:p>
            <a:pPr marL="628650" indent="-2730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รายจ่ายเพื่อจัดหาวัสดุคงทน</a:t>
            </a:r>
          </a:p>
          <a:p>
            <a:pPr marL="628650" indent="-2730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รายจ่ายเพื่อจัดหาวัสดุสิ้นเปลือง </a:t>
            </a:r>
          </a:p>
          <a:p>
            <a:pPr marL="628650" indent="-2730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000" dirty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รายจ่ายวัสดุอุปกรณ์ประกอบและอะไหล่ เพื่อการซ่อมแซมบำรุงรักษาทรัพย์สินตามปกติ ให้กลับคืนสภาพ  </a:t>
            </a:r>
          </a:p>
          <a:p>
            <a:pPr marL="355600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th-TH" sz="2000" dirty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    ดังเดิมสามารถใช้งาน ได้ตามปกติ</a:t>
            </a:r>
            <a:endParaRPr lang="th-TH" sz="2000" dirty="0">
              <a:solidFill>
                <a:srgbClr val="002060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628650" indent="-2730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รายจ่ายเพื่อการจัดหาวัสดุถาวรที่มีอายุการใช้งานเกิน </a:t>
            </a:r>
            <a:r>
              <a:rPr lang="en-US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1 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ปี และมีราคาต่อหน่วยหรือต่อชุดไม่เกิน </a:t>
            </a:r>
            <a:r>
              <a:rPr lang="en-US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5,000 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บาท</a:t>
            </a:r>
          </a:p>
          <a:p>
            <a:pPr marL="628650" indent="-2730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รายจ่าย</a:t>
            </a:r>
            <a:r>
              <a:rPr lang="th-TH" sz="2000" dirty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เพื่อการจัดรายจ่ายเพื่อจัดหาโปรแกรมคอมพิวเตอร์ที่มีราคาต่อหน่วยหรือต่อ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ชุดไม่เกิน </a:t>
            </a:r>
            <a:r>
              <a:rPr lang="th-TH" sz="2000" dirty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20,000 บาท</a:t>
            </a:r>
            <a:endParaRPr lang="en-US" sz="2000" dirty="0">
              <a:solidFill>
                <a:srgbClr val="002060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628650" indent="-2730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h-TH" sz="2000" b="1" dirty="0">
              <a:solidFill>
                <a:srgbClr val="002060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</p:txBody>
      </p:sp>
      <p:pic>
        <p:nvPicPr>
          <p:cNvPr id="4198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852738"/>
            <a:ext cx="134143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521ADD6-BE01-4EB2-98F1-225C46163B7B}" type="slidenum">
              <a:rPr lang="en-US" altLang="en-US" sz="1400" b="1">
                <a:latin typeface="Calibri" pitchFamily="34" charset="0"/>
              </a:rPr>
              <a:pPr algn="r"/>
              <a:t>37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288" y="2378075"/>
          <a:ext cx="8497887" cy="2995613"/>
        </p:xfrm>
        <a:graphic>
          <a:graphicData uri="http://schemas.openxmlformats.org/drawingml/2006/table">
            <a:tbl>
              <a:tblPr/>
              <a:tblGrid>
                <a:gridCol w="1714500"/>
                <a:gridCol w="1855787"/>
                <a:gridCol w="1643063"/>
                <a:gridCol w="1555650"/>
                <a:gridCol w="1728887"/>
              </a:tblGrid>
              <a:tr h="701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DejaVu Sans" pitchFamily="34" charset="0"/>
                          <a:cs typeface="JasmineUPC" pitchFamily="18" charset="-34"/>
                        </a:rPr>
                        <a:t>วัสดุสำนักงาน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DejaVu Sans" pitchFamily="34" charset="0"/>
                          <a:cs typeface="JasmineUPC" pitchFamily="18" charset="-34"/>
                        </a:rPr>
                        <a:t>วัสดุก่อสร้าง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DejaVu Sans" pitchFamily="34" charset="0"/>
                          <a:cs typeface="JasmineUPC" pitchFamily="18" charset="-34"/>
                        </a:rPr>
                        <a:t>วัสดุคอมพิวเตอร์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DejaVu Sans" pitchFamily="34" charset="0"/>
                          <a:cs typeface="JasmineUPC" pitchFamily="18" charset="-34"/>
                        </a:rPr>
                        <a:t>วัสดุยานพาหนะและขนส่ง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DejaVu Sans" pitchFamily="34" charset="0"/>
                          <a:cs typeface="JasmineUPC" pitchFamily="18" charset="-34"/>
                        </a:rPr>
                        <a:t>วัสดุไฟฟ้า และวิทยุ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239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กระดานไวท์บอร์ด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ค้อน   คีม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เมาส์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แบตเตอรี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หลอดไฟฟ้า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63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เก้าอี้พลาสติก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สว่าน   เลื้อย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สายเคเบิล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เพลา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เทปพันสายไฟ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8433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แผนกันห้อง(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Partition</a:t>
                      </a: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เครื่องวัดขนาดเล็ก เช่น ลูกดิ่ง ตลับเมตร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เมนบอร์ด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ยางนอก ยางใน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ปลั๊กไฟฟ้า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12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เครื่องคำนวณเลข (ไม่ใช้ไฟฟ้า)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อ่างล้างมือ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แป้นพิมพ์       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Keyboard)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ที่สูบลมแบบเหยียบ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สวิตซ์ไฟฟ้า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304" name="Title 1"/>
          <p:cNvSpPr>
            <a:spLocks noGrp="1"/>
          </p:cNvSpPr>
          <p:nvPr>
            <p:ph type="ctrTitle"/>
          </p:nvPr>
        </p:nvSpPr>
        <p:spPr>
          <a:xfrm>
            <a:off x="323850" y="12684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ตัวอย่าง ค่าวัสดุ</a:t>
            </a:r>
          </a:p>
        </p:txBody>
      </p:sp>
      <p:pic>
        <p:nvPicPr>
          <p:cNvPr id="4305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300663"/>
            <a:ext cx="187166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51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DFCEA46-68CD-48CE-98E3-C6FBE8C26CDC}" type="slidenum">
              <a:rPr lang="en-US" altLang="en-US" sz="1400" b="1">
                <a:latin typeface="Calibri" pitchFamily="34" charset="0"/>
              </a:rPr>
              <a:pPr algn="r"/>
              <a:t>38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0825" y="2371725"/>
          <a:ext cx="8640762" cy="3413480"/>
        </p:xfrm>
        <a:graphic>
          <a:graphicData uri="http://schemas.openxmlformats.org/drawingml/2006/table">
            <a:tbl>
              <a:tblPr/>
              <a:tblGrid>
                <a:gridCol w="1714500"/>
                <a:gridCol w="1741487"/>
                <a:gridCol w="1873250"/>
                <a:gridCol w="1584325"/>
                <a:gridCol w="1727200"/>
              </a:tblGrid>
              <a:tr h="700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305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วัสดุสำนักงาน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305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วัสดุก่อสร้าง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305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วัสดุคอมพิวเตอร์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305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วัสดุยานพาหนะและขนส่ง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3050" algn="l"/>
                        </a:tabLst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วัสดุไฟฟ้า และวิทยุ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104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แผ่นป้าย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ชื่อสำนักงาน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ชื่อหน่วยงาน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ชื่อห้อง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ชื่อบุคคล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กระเบื้อง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สังกระสี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ราวตากผ้า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โปรแกรม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</a:t>
                      </a: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ซอฟแวร์ ต่อชุด ไม่เกิน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20,000 </a:t>
                      </a: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บาท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 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น้ำมันเบรก  หัวเทียน ตลับลูกปืน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แบตเตอรี่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2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เครื่องโทรศัพท์ตั้งโต๊ะ และโทรศัพท์ไร้สาย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สี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แปรงทาสี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ทินเนอร์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Handy drive  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กุญแจปากตาย    กุญแจเลื่อน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เบรคเกอร์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89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มู่ลี่ปรับแสง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ท่อน้ำ และอุปกรณ์ประปา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External hard  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กระจกมองข้าง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273050" algn="l"/>
                        </a:tabLst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ขาหลอดฟลูออเรสเซนซ์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22" name="Title 1"/>
          <p:cNvSpPr>
            <a:spLocks noGrp="1"/>
          </p:cNvSpPr>
          <p:nvPr>
            <p:ph type="ctrTitle"/>
          </p:nvPr>
        </p:nvSpPr>
        <p:spPr>
          <a:xfrm>
            <a:off x="323850" y="12684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ตัวอย่าง ค่าวัสดุ (ต่อ)</a:t>
            </a:r>
          </a:p>
        </p:txBody>
      </p:sp>
      <p:sp>
        <p:nvSpPr>
          <p:cNvPr id="44068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F8E0444-4324-43A2-A71D-D17406B0913B}" type="slidenum">
              <a:rPr lang="en-US" altLang="en-US" sz="1400" b="1">
                <a:latin typeface="Calibri" pitchFamily="34" charset="0"/>
              </a:rPr>
              <a:pPr algn="r"/>
              <a:t>39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692275" y="0"/>
            <a:ext cx="5543550" cy="908050"/>
          </a:xfrm>
        </p:spPr>
        <p:txBody>
          <a:bodyPr/>
          <a:lstStyle/>
          <a:p>
            <a:pPr eaLnBrk="1" hangingPunct="1"/>
            <a:r>
              <a:rPr lang="th-TH" sz="5400" smtClean="0"/>
              <a:t>ขั้นตอนการจัดทำงบประมาณ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8891588" cy="6049963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th-TH" dirty="0" smtClean="0"/>
              <a:t> +</a:t>
            </a:r>
            <a:endParaRPr lang="th-TH" sz="2400" dirty="0" smtClean="0"/>
          </a:p>
        </p:txBody>
      </p:sp>
      <p:sp>
        <p:nvSpPr>
          <p:cNvPr id="9" name="ลูกศรลง 8"/>
          <p:cNvSpPr/>
          <p:nvPr/>
        </p:nvSpPr>
        <p:spPr>
          <a:xfrm rot="16200000">
            <a:off x="1727994" y="1305719"/>
            <a:ext cx="71437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835150" y="2781300"/>
            <a:ext cx="1223963" cy="1511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/>
              <a:t>ขอตั้งงบประมาณ(ทำการ</a:t>
            </a:r>
            <a:r>
              <a:rPr lang="en-US" sz="2200" dirty="0"/>
              <a:t>+</a:t>
            </a:r>
            <a:r>
              <a:rPr lang="th-TH" sz="2200" dirty="0"/>
              <a:t>ลงทุน</a:t>
            </a:r>
            <a:r>
              <a:rPr lang="th-TH" sz="2400" dirty="0"/>
              <a:t>)</a:t>
            </a:r>
          </a:p>
        </p:txBody>
      </p:sp>
      <p:sp>
        <p:nvSpPr>
          <p:cNvPr id="11" name="ลูกศรลง 10"/>
          <p:cNvSpPr/>
          <p:nvPr/>
        </p:nvSpPr>
        <p:spPr>
          <a:xfrm>
            <a:off x="2411413" y="4292600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214688" y="785813"/>
            <a:ext cx="935037" cy="792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มท.เห็นชอบ</a:t>
            </a:r>
          </a:p>
        </p:txBody>
      </p:sp>
      <p:sp>
        <p:nvSpPr>
          <p:cNvPr id="13" name="ลูกศรลง 12"/>
          <p:cNvSpPr/>
          <p:nvPr/>
        </p:nvSpPr>
        <p:spPr>
          <a:xfrm>
            <a:off x="1042988" y="1989138"/>
            <a:ext cx="73025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3419475" y="4652963"/>
            <a:ext cx="0" cy="12969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3635375" y="4797425"/>
            <a:ext cx="649288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err="1"/>
              <a:t>กงป.</a:t>
            </a:r>
            <a:endParaRPr lang="th-TH" sz="2400" dirty="0"/>
          </a:p>
        </p:txBody>
      </p:sp>
      <p:sp>
        <p:nvSpPr>
          <p:cNvPr id="23" name="ลูกศรลง 22"/>
          <p:cNvSpPr/>
          <p:nvPr/>
        </p:nvSpPr>
        <p:spPr>
          <a:xfrm>
            <a:off x="3643313" y="1571625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7308850" y="1916113"/>
            <a:ext cx="71438" cy="217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68313" y="2852738"/>
            <a:ext cx="1079500" cy="1008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/>
              <a:t>หน่วยงานภูมิภาค</a:t>
            </a:r>
            <a:r>
              <a:rPr lang="en-US" sz="2000" dirty="0"/>
              <a:t>+</a:t>
            </a:r>
            <a:r>
              <a:rPr lang="th-TH" sz="2000" dirty="0"/>
              <a:t>ส่วนกลาง</a:t>
            </a: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857375" y="785813"/>
            <a:ext cx="1223963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งบลงทุนที่ใช้แหล่งเงินอุดหนุน</a:t>
            </a:r>
          </a:p>
        </p:txBody>
      </p:sp>
      <p:sp>
        <p:nvSpPr>
          <p:cNvPr id="39" name="ลูกศรลง 38"/>
          <p:cNvSpPr/>
          <p:nvPr/>
        </p:nvSpPr>
        <p:spPr>
          <a:xfrm rot="10800000">
            <a:off x="4643438" y="1643063"/>
            <a:ext cx="73025" cy="649287"/>
          </a:xfrm>
          <a:prstGeom prst="downArrow">
            <a:avLst>
              <a:gd name="adj1" fmla="val 50000"/>
              <a:gd name="adj2" fmla="val 20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40" name="ตัวเชื่อมต่อตรง 39"/>
          <p:cNvCxnSpPr/>
          <p:nvPr/>
        </p:nvCxnSpPr>
        <p:spPr>
          <a:xfrm>
            <a:off x="3059113" y="5949950"/>
            <a:ext cx="3603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สี่เหลี่ยมผืนผ้า 43"/>
          <p:cNvSpPr/>
          <p:nvPr/>
        </p:nvSpPr>
        <p:spPr>
          <a:xfrm>
            <a:off x="142875" y="714375"/>
            <a:ext cx="1584325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000" b="1" dirty="0"/>
              <a:t>นโยบายผู้บริหาร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000" b="1" dirty="0"/>
              <a:t> นโยบายรัฐบาล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000" b="1" dirty="0"/>
              <a:t> แผนยุทธศาสตร์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000" b="1" dirty="0"/>
              <a:t>แผน</a:t>
            </a:r>
            <a:r>
              <a:rPr lang="th-TH" sz="2000" b="1" dirty="0" err="1"/>
              <a:t>ปฎิบัติ</a:t>
            </a:r>
            <a:r>
              <a:rPr lang="th-TH" sz="2000" b="1" dirty="0"/>
              <a:t>การ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4357688" y="785813"/>
            <a:ext cx="647700" cy="792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err="1"/>
              <a:t>สงป.</a:t>
            </a:r>
            <a:endParaRPr lang="th-TH" sz="2400" dirty="0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5214938" y="785813"/>
            <a:ext cx="647700" cy="792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ครม.</a:t>
            </a:r>
          </a:p>
        </p:txBody>
      </p:sp>
      <p:sp>
        <p:nvSpPr>
          <p:cNvPr id="36" name="ลูกศรลง 35"/>
          <p:cNvSpPr/>
          <p:nvPr/>
        </p:nvSpPr>
        <p:spPr>
          <a:xfrm rot="16200000">
            <a:off x="5108575" y="1177926"/>
            <a:ext cx="71437" cy="14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7" name="ลูกศรลง 36"/>
          <p:cNvSpPr/>
          <p:nvPr/>
        </p:nvSpPr>
        <p:spPr>
          <a:xfrm rot="16200000" flipH="1">
            <a:off x="5907882" y="1164431"/>
            <a:ext cx="44450" cy="14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7000875" y="785813"/>
            <a:ext cx="863600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คณะกรรมาธิการ</a:t>
            </a:r>
          </a:p>
        </p:txBody>
      </p:sp>
      <p:sp>
        <p:nvSpPr>
          <p:cNvPr id="47" name="ลูกศรลง 46"/>
          <p:cNvSpPr/>
          <p:nvPr/>
        </p:nvSpPr>
        <p:spPr>
          <a:xfrm rot="16200000">
            <a:off x="6894513" y="1177925"/>
            <a:ext cx="71437" cy="14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6000750" y="785813"/>
            <a:ext cx="863600" cy="1020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สภานิติ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บํญญัติ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(วาระ 1)</a:t>
            </a:r>
          </a:p>
        </p:txBody>
      </p:sp>
      <p:sp>
        <p:nvSpPr>
          <p:cNvPr id="49" name="ลูกศรลง 48"/>
          <p:cNvSpPr/>
          <p:nvPr/>
        </p:nvSpPr>
        <p:spPr>
          <a:xfrm rot="16200000">
            <a:off x="7894638" y="1177925"/>
            <a:ext cx="71437" cy="14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7000875" y="2143125"/>
            <a:ext cx="865188" cy="86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แปรญัตติ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เพิ่ม/ลด</a:t>
            </a: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3214688" y="1857375"/>
            <a:ext cx="935037" cy="936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/>
              <a:t>เจ้าภาพแผน</a:t>
            </a:r>
            <a:r>
              <a:rPr lang="th-TH" sz="1800" b="1" dirty="0" err="1"/>
              <a:t>บูรณา</a:t>
            </a:r>
            <a:r>
              <a:rPr lang="th-TH" sz="1800" b="1" dirty="0"/>
              <a:t>การ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/>
          </a:p>
        </p:txBody>
      </p:sp>
      <p:sp>
        <p:nvSpPr>
          <p:cNvPr id="53" name="ลูกศรลง 52"/>
          <p:cNvSpPr/>
          <p:nvPr/>
        </p:nvSpPr>
        <p:spPr>
          <a:xfrm rot="16200000">
            <a:off x="4358482" y="2142331"/>
            <a:ext cx="71438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7" name="ลูกศรลง 56"/>
          <p:cNvSpPr/>
          <p:nvPr/>
        </p:nvSpPr>
        <p:spPr>
          <a:xfrm rot="16200000" flipH="1">
            <a:off x="4264819" y="1235869"/>
            <a:ext cx="44450" cy="14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8" name="ลูกศรลง 57"/>
          <p:cNvSpPr/>
          <p:nvPr/>
        </p:nvSpPr>
        <p:spPr>
          <a:xfrm rot="16200000" flipH="1">
            <a:off x="3121819" y="1235869"/>
            <a:ext cx="44450" cy="14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9" name="ลูกศรลง 58"/>
          <p:cNvSpPr/>
          <p:nvPr/>
        </p:nvSpPr>
        <p:spPr>
          <a:xfrm rot="16200000" flipH="1">
            <a:off x="1763713" y="1308100"/>
            <a:ext cx="44450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0" name="ลูกศรลง 59"/>
          <p:cNvSpPr/>
          <p:nvPr/>
        </p:nvSpPr>
        <p:spPr>
          <a:xfrm rot="16200000" flipH="1">
            <a:off x="1657350" y="3271838"/>
            <a:ext cx="4445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1" name="สี่เหลี่ยมผืนผ้า 60"/>
          <p:cNvSpPr/>
          <p:nvPr/>
        </p:nvSpPr>
        <p:spPr>
          <a:xfrm>
            <a:off x="1908175" y="4508500"/>
            <a:ext cx="1079500" cy="433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งบทำการ</a:t>
            </a:r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900113" y="5013325"/>
            <a:ext cx="2159000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งบลงทุนที่เป็นโครงการ</a:t>
            </a:r>
          </a:p>
        </p:txBody>
      </p:sp>
      <p:sp>
        <p:nvSpPr>
          <p:cNvPr id="64" name="สี่เหลี่ยมผืนผ้า 63"/>
          <p:cNvSpPr/>
          <p:nvPr/>
        </p:nvSpPr>
        <p:spPr>
          <a:xfrm>
            <a:off x="900113" y="5516563"/>
            <a:ext cx="2159000" cy="792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งบลงทุนเพื่อการดำเนินงานปกติ</a:t>
            </a:r>
          </a:p>
        </p:txBody>
      </p:sp>
      <p:cxnSp>
        <p:nvCxnSpPr>
          <p:cNvPr id="71" name="ตัวเชื่อมต่อตรง 70"/>
          <p:cNvCxnSpPr/>
          <p:nvPr/>
        </p:nvCxnSpPr>
        <p:spPr>
          <a:xfrm>
            <a:off x="2987675" y="4652963"/>
            <a:ext cx="431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71"/>
          <p:cNvCxnSpPr/>
          <p:nvPr/>
        </p:nvCxnSpPr>
        <p:spPr>
          <a:xfrm>
            <a:off x="3059113" y="5300663"/>
            <a:ext cx="3603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ลูกศรลง 73"/>
          <p:cNvSpPr/>
          <p:nvPr/>
        </p:nvSpPr>
        <p:spPr>
          <a:xfrm rot="16200000">
            <a:off x="3478213" y="5165725"/>
            <a:ext cx="46037" cy="14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3635375" y="4797425"/>
            <a:ext cx="649288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err="1"/>
              <a:t>กงป.</a:t>
            </a:r>
            <a:endParaRPr lang="th-TH" sz="2400" dirty="0"/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4572000" y="4797425"/>
            <a:ext cx="1008063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คณะกรรมการ</a:t>
            </a:r>
            <a:r>
              <a:rPr lang="th-TH" sz="2400" dirty="0" err="1"/>
              <a:t>กปภ.</a:t>
            </a:r>
            <a:endParaRPr lang="th-TH" sz="2400" dirty="0"/>
          </a:p>
        </p:txBody>
      </p:sp>
      <p:sp>
        <p:nvSpPr>
          <p:cNvPr id="77" name="ลูกศรลง 76"/>
          <p:cNvSpPr/>
          <p:nvPr/>
        </p:nvSpPr>
        <p:spPr>
          <a:xfrm rot="16200000">
            <a:off x="4405313" y="5180012"/>
            <a:ext cx="46038" cy="14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5867400" y="4797425"/>
            <a:ext cx="1008063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มท.เห็นชอบ</a:t>
            </a:r>
          </a:p>
        </p:txBody>
      </p:sp>
      <p:sp>
        <p:nvSpPr>
          <p:cNvPr id="79" name="ลูกศรลง 78"/>
          <p:cNvSpPr/>
          <p:nvPr/>
        </p:nvSpPr>
        <p:spPr>
          <a:xfrm rot="16200000">
            <a:off x="5700713" y="5180012"/>
            <a:ext cx="46038" cy="14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7164388" y="4797425"/>
            <a:ext cx="647700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err="1"/>
              <a:t>เสนอสศช.</a:t>
            </a:r>
            <a:endParaRPr lang="th-TH" sz="2400" dirty="0"/>
          </a:p>
        </p:txBody>
      </p:sp>
      <p:sp>
        <p:nvSpPr>
          <p:cNvPr id="81" name="ลูกศรลง 80"/>
          <p:cNvSpPr/>
          <p:nvPr/>
        </p:nvSpPr>
        <p:spPr>
          <a:xfrm rot="16200000">
            <a:off x="6997700" y="5180013"/>
            <a:ext cx="46038" cy="14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8101013" y="4797425"/>
            <a:ext cx="647700" cy="107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เสนอครม.</a:t>
            </a:r>
          </a:p>
        </p:txBody>
      </p:sp>
      <p:sp>
        <p:nvSpPr>
          <p:cNvPr id="83" name="ลูกศรลง 82"/>
          <p:cNvSpPr/>
          <p:nvPr/>
        </p:nvSpPr>
        <p:spPr>
          <a:xfrm rot="16200000">
            <a:off x="7933532" y="5180806"/>
            <a:ext cx="46038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" name="สี่เหลี่ยมผืนผ้า 47"/>
          <p:cNvSpPr/>
          <p:nvPr/>
        </p:nvSpPr>
        <p:spPr>
          <a:xfrm>
            <a:off x="8001000" y="785813"/>
            <a:ext cx="928688" cy="1214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สภานิติ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บํญญัติ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(วาระ2-3)</a:t>
            </a:r>
          </a:p>
        </p:txBody>
      </p:sp>
      <p:sp>
        <p:nvSpPr>
          <p:cNvPr id="6193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A708888-6AB8-403D-9549-1BE40A945278}" type="slidenum">
              <a:rPr lang="en-US" altLang="en-US" sz="1400" b="1">
                <a:latin typeface="Calibri" pitchFamily="34" charset="0"/>
              </a:rPr>
              <a:pPr algn="r"/>
              <a:t>4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95288" y="981075"/>
            <a:ext cx="8229600" cy="11445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ประเภทของรายจ่ายตามงบประมาณ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50" y="1989138"/>
            <a:ext cx="9036050" cy="403225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2. </a:t>
            </a:r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งบลงทุน</a:t>
            </a:r>
          </a:p>
          <a:p>
            <a:pPr algn="l" fontAlgn="auto">
              <a:spcAft>
                <a:spcPts val="0"/>
              </a:spcAft>
              <a:buSzPct val="80000"/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     </a:t>
            </a:r>
            <a:r>
              <a:rPr lang="en-US" sz="24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2.1 </a:t>
            </a:r>
            <a:r>
              <a:rPr lang="th-TH" sz="24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รายจ่ายเพื่อจัดหาครุภัณฑ์</a:t>
            </a:r>
          </a:p>
          <a:p>
            <a:pPr marL="1163638" indent="-355600" algn="l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รายจ่ายเพื่อให้ได้มาสิ่งของ หรือครุภัณฑ์โดยสภาพที่คงทนถาวร </a:t>
            </a:r>
          </a:p>
          <a:p>
            <a:pPr marL="1150938" indent="-342900" algn="l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มีอายุการใช้งานเกิน </a:t>
            </a:r>
            <a:r>
              <a:rPr lang="en-US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1 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ปี  และมีราคาต่อหน่วยหรือต่อชุดเกิน </a:t>
            </a:r>
            <a:r>
              <a:rPr lang="en-US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5,000 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บาท</a:t>
            </a:r>
            <a:endParaRPr lang="th-TH" sz="1600" dirty="0" smtClean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1163638" indent="-355600" algn="l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รายจ่ายเพื่อประกอบขึ้นใหม่ ดัดแปลง ต่อเติมหรือ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ปรับปรุงครุภัณฑ์ ที่มีราคาต่อหน่วยหรือต่อชุดเกิน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กว่า 5,000 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บาท </a:t>
            </a:r>
            <a:r>
              <a:rPr lang="th-TH" sz="20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(ยกเว้นจอคอมพิวเตอร์ไม่กำหนดวงเงิน)</a:t>
            </a:r>
            <a:endParaRPr lang="th-TH" sz="1600" dirty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1163638" indent="-355600" algn="l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เพื่อการจัดรายจ่ายเพื่อจัดหาโปรแกรมคอมพิวเตอร์ที่มีราคาต่อหน่วยหรือต่อ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ชุดเกิน 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20,000 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บาท</a:t>
            </a:r>
          </a:p>
          <a:p>
            <a:pPr marL="1163638" indent="-355600" algn="l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เพื่อซ่อมแซมบำรุงรักษาโครงสร้างของครุภัณฑ์ขนาดใหญ่ </a:t>
            </a:r>
            <a:endParaRPr lang="th-TH" sz="2400" dirty="0" smtClean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1163638" indent="-355600" algn="l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เพื่อจ้างที่ปรึกษาในการจัดหาหรือปรับปรุงครุภัณฑ์</a:t>
            </a:r>
          </a:p>
          <a:p>
            <a:pPr marL="1163638" indent="-355600" algn="l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1258888" indent="-952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h-TH" sz="1800" b="1" dirty="0">
              <a:solidFill>
                <a:srgbClr val="002060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</p:txBody>
      </p:sp>
      <p:sp>
        <p:nvSpPr>
          <p:cNvPr id="45061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C29F5AC-7AF9-4C75-ABF4-ABA43A22AFB6}" type="slidenum">
              <a:rPr lang="en-US" altLang="en-US" sz="1400" b="1">
                <a:latin typeface="Calibri" pitchFamily="34" charset="0"/>
              </a:rPr>
              <a:pPr algn="r"/>
              <a:t>40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8229600" cy="11445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ประเภทของรายจ่ายตามงบประมาณ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(ต่อ)</a:t>
            </a:r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76475"/>
            <a:ext cx="8893175" cy="273685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       2. </a:t>
            </a:r>
            <a:r>
              <a:rPr lang="th-TH" sz="28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งบลงทุน </a:t>
            </a:r>
          </a:p>
          <a:p>
            <a:pPr indent="534988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2.2 </a:t>
            </a:r>
            <a:r>
              <a:rPr lang="th-TH" sz="24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รายจ่ายค่าที่ดินและสิ่งก่อสร้าง</a:t>
            </a:r>
          </a:p>
          <a:p>
            <a:pPr marL="1436688" indent="-355600" algn="l" fontAlgn="auto">
              <a:spcAft>
                <a:spcPts val="0"/>
              </a:spcAft>
              <a:buSzPct val="80000"/>
              <a:buFont typeface="Wingdings" pitchFamily="2" charset="2"/>
              <a:buChar char="Ø"/>
              <a:tabLst>
                <a:tab pos="2743200" algn="ctr"/>
                <a:tab pos="5486400" algn="r"/>
                <a:tab pos="270510" algn="l"/>
              </a:tabLst>
              <a:defRPr/>
            </a:pP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เพื่อจัดหาที่ดินหรือสิ่งก่อสร้างที่มีอายุการใช้งานเกินกว่า 1 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ปี</a:t>
            </a:r>
          </a:p>
          <a:p>
            <a:pPr marL="1436688" indent="-355600" algn="l" fontAlgn="auto">
              <a:spcAft>
                <a:spcPts val="0"/>
              </a:spcAft>
              <a:buSzPct val="80000"/>
              <a:buFont typeface="Wingdings" pitchFamily="2" charset="2"/>
              <a:buChar char="Ø"/>
              <a:tabLst>
                <a:tab pos="2743200" algn="ctr"/>
                <a:tab pos="5486400" algn="r"/>
                <a:tab pos="270510" algn="l"/>
              </a:tabLst>
              <a:defRPr/>
            </a:pP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รายจ่ายเพื่อปรับปรุง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ที่ดินให้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มีมูลค่าเพิ่มขึ้นและมีวงเงินต่อหน่วยหรือต่อ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ชุด</a:t>
            </a:r>
            <a:endParaRPr lang="en-US" sz="2400" dirty="0" smtClean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1081088" algn="l" fontAlgn="auto">
              <a:spcAft>
                <a:spcPts val="0"/>
              </a:spcAft>
              <a:buSzPct val="80000"/>
              <a:tabLst>
                <a:tab pos="2743200" algn="ctr"/>
                <a:tab pos="5486400" algn="r"/>
                <a:tab pos="27051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    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เกิน 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20,00</a:t>
            </a:r>
            <a:r>
              <a:rPr lang="x-none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0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 บาท </a:t>
            </a:r>
            <a:endParaRPr lang="th-TH" sz="2400" dirty="0" smtClean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1436688" indent="-355600" algn="l" fontAlgn="auto">
              <a:spcAft>
                <a:spcPts val="0"/>
              </a:spcAft>
              <a:buSzPct val="80000"/>
              <a:buFont typeface="Wingdings" pitchFamily="2" charset="2"/>
              <a:buChar char="Ø"/>
              <a:tabLst>
                <a:tab pos="2743200" algn="ctr"/>
                <a:tab pos="5486400" algn="r"/>
                <a:tab pos="270510" algn="l"/>
              </a:tabLst>
              <a:defRPr/>
            </a:pP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รายจ่ายเพื่อการประกอบขึ้นใหม่ ดัดแปลง ต่อเติมหรือปรับปรุง สิ่งก่อสร้างให้มีมูลค่าเพิ่มขึ้นและมีวงเงินต่อหน่วยหรือต่อชุดเกิน 20,00</a:t>
            </a:r>
            <a:r>
              <a:rPr lang="x-none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0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 บาท </a:t>
            </a:r>
            <a:endParaRPr lang="en-US" sz="2400" dirty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1436688" indent="-355600" algn="l" fontAlgn="auto">
              <a:spcAft>
                <a:spcPts val="0"/>
              </a:spcAft>
              <a:buFont typeface="Wingdings" pitchFamily="2" charset="2"/>
              <a:buChar char="Ø"/>
              <a:tabLst>
                <a:tab pos="2743200" algn="ctr"/>
                <a:tab pos="5486400" algn="r"/>
                <a:tab pos="270510" algn="l"/>
              </a:tabLst>
              <a:defRPr/>
            </a:pPr>
            <a:endParaRPr lang="en-US" sz="2400" b="1" dirty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1614488" indent="-45085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h-TH" sz="2400" b="1" dirty="0" smtClean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1163638" fontAlgn="auto">
              <a:spcAft>
                <a:spcPts val="0"/>
              </a:spcAft>
              <a:buFont typeface="Wingdings 2"/>
              <a:buNone/>
              <a:defRPr/>
            </a:pPr>
            <a:endParaRPr lang="th-TH" sz="2400" b="1" dirty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</p:txBody>
      </p:sp>
      <p:pic>
        <p:nvPicPr>
          <p:cNvPr id="460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437063"/>
            <a:ext cx="30432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5E512B8-1154-433C-97AD-A92E021D07B1}" type="slidenum">
              <a:rPr lang="en-US" altLang="en-US" sz="1400" b="1">
                <a:latin typeface="Calibri" pitchFamily="34" charset="0"/>
              </a:rPr>
              <a:pPr algn="r"/>
              <a:t>41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95288" y="1196975"/>
            <a:ext cx="8229600" cy="792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ประเภทของรายจ่ายตามงบประมาณ </a:t>
            </a:r>
            <a:r>
              <a:rPr lang="th-TH" sz="3200" b="1" dirty="0">
                <a:solidFill>
                  <a:schemeClr val="bg1"/>
                </a:solidFill>
                <a:latin typeface="JasmineUPC" pitchFamily="18" charset="-34"/>
                <a:ea typeface="Calibri"/>
                <a:cs typeface="JasmineUPC" pitchFamily="18" charset="-34"/>
              </a:rPr>
              <a:t>(ต่อ) </a:t>
            </a:r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50" y="2060575"/>
            <a:ext cx="8785225" cy="396081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</a:bodyPr>
          <a:lstStyle/>
          <a:p>
            <a:pPr marL="444500"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2. </a:t>
            </a:r>
            <a:r>
              <a:rPr lang="th-TH" sz="24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งบลงทุน </a:t>
            </a:r>
          </a:p>
          <a:p>
            <a:pPr marL="444500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2.2 </a:t>
            </a:r>
            <a:r>
              <a:rPr lang="th-TH" sz="2400" b="1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รายจ่ายค่าที่ดินและสิ่งก่อสร้าง (ต่อ) </a:t>
            </a:r>
            <a:endParaRPr lang="th-TH" sz="2400" b="1" dirty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1239838" indent="-342900" algn="l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ค่าขยาย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เขต/ติดตั้งระบบไฟฟ้าหรือระบบ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ประปา (ทรัพย์สิน เป็นของ กปภ.)</a:t>
            </a:r>
          </a:p>
          <a:p>
            <a:pPr marL="896938" algn="l" fontAlgn="auto">
              <a:spcAft>
                <a:spcPts val="0"/>
              </a:spcAft>
              <a:buSzPct val="80000"/>
              <a:defRPr/>
            </a:pPr>
            <a:r>
              <a:rPr lang="en-US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    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รวมถึงอุปกรณ์ต่าง 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ซึ่ง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เป็นการ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ติดตั้งครั้ง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แรก</a:t>
            </a:r>
          </a:p>
          <a:p>
            <a:pPr marL="1239838" indent="-342900" algn="l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ค่าจ้างออกแบบ  จ้างควบคุมงานที่จ่ายให้แก่เอกชน หรือนิติบุคคล</a:t>
            </a:r>
          </a:p>
          <a:p>
            <a:pPr marL="1239838" indent="-342900" algn="l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ค่าจ้างที่ปรึกษาในการจัดหา หรือปรับปรุงที่ดิน/สิ่งก่อสร้าง </a:t>
            </a:r>
            <a:endParaRPr lang="en-US" sz="2400" dirty="0" smtClean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896938" algn="l" fontAlgn="auto">
              <a:spcAft>
                <a:spcPts val="0"/>
              </a:spcAft>
              <a:buSzPct val="80000"/>
              <a:defRPr/>
            </a:pPr>
            <a:r>
              <a:rPr lang="en-US" sz="2400" dirty="0">
                <a:solidFill>
                  <a:schemeClr val="tx1"/>
                </a:solidFill>
                <a:latin typeface="JasmineUPC" pitchFamily="18" charset="-34"/>
                <a:ea typeface="Cordia New"/>
                <a:cs typeface="JasmineUPC" pitchFamily="18" charset="-34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JasmineUPC" pitchFamily="18" charset="-34"/>
                <a:ea typeface="Cordia New"/>
                <a:cs typeface="JasmineUPC" pitchFamily="18" charset="-34"/>
              </a:rPr>
              <a:t>    </a:t>
            </a:r>
            <a:r>
              <a:rPr lang="x-none" sz="1800" b="1" dirty="0" smtClean="0">
                <a:solidFill>
                  <a:schemeClr val="tx1"/>
                </a:solidFill>
                <a:latin typeface="JasmineUPC" pitchFamily="18" charset="-34"/>
                <a:ea typeface="Cordia New"/>
                <a:cs typeface="JasmineUPC" pitchFamily="18" charset="-34"/>
              </a:rPr>
              <a:t>(</a:t>
            </a:r>
            <a:r>
              <a:rPr lang="th-TH" sz="1800" b="1" dirty="0" smtClean="0">
                <a:solidFill>
                  <a:schemeClr val="tx1"/>
                </a:solidFill>
                <a:latin typeface="JasmineUPC" pitchFamily="18" charset="-34"/>
                <a:ea typeface="Cordia New"/>
                <a:cs typeface="JasmineUPC" pitchFamily="18" charset="-34"/>
              </a:rPr>
              <a:t>เฉพาะกรณีที่การก่อสร้างเกิดขึ้นแน่นอนในปีที่มีการจ้างที่ปรึกษา) </a:t>
            </a:r>
          </a:p>
          <a:p>
            <a:pPr marL="1252538" indent="-355600" algn="l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tabLst>
                <a:tab pos="2743200" algn="ctr"/>
                <a:tab pos="5486400" algn="r"/>
                <a:tab pos="270510" algn="l"/>
              </a:tabLst>
              <a:defRPr/>
            </a:pP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รายจ่ายที่เกี่ยวเนื่องกับที่ดิน/สิ่งก่อสร้าง (เช่น 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ค่าเวนคืนที่ดิน ค่าชดเชยกรรมสิทธิ์ที่ดิน ค่าชดเชยผล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อาสิน) 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ให้รวมถึง ค่ารื้อถอนสิ่งปลูกสร้างบนที่ดิน ที่มีการกำหนด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ชัดเจนให้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รื้อถอนเมื่อมีการเวนคืนที่ดิน </a:t>
            </a:r>
            <a:r>
              <a:rPr lang="th-TH" sz="2400" dirty="0" smtClean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หรือ</a:t>
            </a:r>
            <a:r>
              <a:rPr lang="th-TH" sz="2400" dirty="0">
                <a:solidFill>
                  <a:schemeClr val="tx1"/>
                </a:solidFill>
                <a:latin typeface="JasmineUPC" pitchFamily="18" charset="-34"/>
                <a:ea typeface="Calibri"/>
                <a:cs typeface="JasmineUPC" pitchFamily="18" charset="-34"/>
              </a:rPr>
              <a:t>กรณีอื่น </a:t>
            </a:r>
            <a:endParaRPr lang="en-US" sz="2400" b="1" dirty="0">
              <a:solidFill>
                <a:schemeClr val="tx1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</p:txBody>
      </p:sp>
      <p:sp>
        <p:nvSpPr>
          <p:cNvPr id="4710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7CCE9F-B2D9-45A2-A6ED-C61243EF0610}" type="slidenum">
              <a:rPr lang="en-US" altLang="en-US" sz="1400" b="1">
                <a:latin typeface="Calibri" pitchFamily="34" charset="0"/>
              </a:rPr>
              <a:pPr algn="r"/>
              <a:t>42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-9525" y="135731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313" y="2205038"/>
          <a:ext cx="8496300" cy="347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134"/>
                <a:gridCol w="2160076"/>
                <a:gridCol w="2520090"/>
              </a:tblGrid>
              <a:tr h="45726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6" marB="45726"/>
                </a:tc>
              </a:tr>
              <a:tr h="70107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1.</a:t>
                      </a:r>
                      <a:r>
                        <a:rPr lang="th-TH" sz="2000" b="1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การต่อเติม</a:t>
                      </a:r>
                      <a:r>
                        <a:rPr lang="en-US" sz="20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r>
                        <a:rPr lang="th-TH" sz="20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หมายถึง รายจ่ายเพื่อการต่อเติมส่วนต่างๆของสินทรัพย์เดิม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i="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ไม่เพิ่มขนาด  ของสินทรัพย์</a:t>
                      </a:r>
                      <a:endParaRPr lang="th-TH" sz="2000" b="0" i="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91433" marR="91433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i="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ขยาย</a:t>
                      </a:r>
                      <a:r>
                        <a:rPr lang="en-US" sz="2000" b="0" i="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/</a:t>
                      </a:r>
                      <a:r>
                        <a:rPr lang="th-TH" sz="2000" b="0" i="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เพิ่มเติม    สินทรัพย์</a:t>
                      </a:r>
                      <a:endParaRPr lang="th-TH" sz="2000" b="0" i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6" marB="45726"/>
                </a:tc>
              </a:tr>
              <a:tr h="10058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2. </a:t>
                      </a:r>
                      <a:r>
                        <a:rPr lang="th-TH" sz="2000" b="1" spc="-2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การขยายออก </a:t>
                      </a:r>
                      <a:r>
                        <a:rPr lang="th-TH" sz="2000" b="0" spc="-2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r>
                        <a:rPr lang="th-TH" sz="2000" spc="-20" dirty="0" smtClean="0">
                          <a:effectLst/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หมายถึง  เป็นการขยายทำให้สินทรัพย์ที่มีอยู่เดิม</a:t>
                      </a:r>
                      <a:r>
                        <a:rPr lang="th-TH" sz="2000" dirty="0" smtClean="0">
                          <a:effectLst/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ขยายออกไป ซึ่งมักเป็นการขยายออกไปด้านข้าง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JasmineUPC" pitchFamily="18" charset="-34"/>
                          <a:cs typeface="JasmineUPC" pitchFamily="18" charset="-34"/>
                        </a:rPr>
                        <a:t>-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ขยาย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/</a:t>
                      </a: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เพิ่มเติม    สินทรัพย์</a:t>
                      </a:r>
                      <a:endParaRPr kumimoji="0" lang="th-TH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6" marB="45726"/>
                </a:tc>
              </a:tr>
              <a:tr h="1310810"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3. </a:t>
                      </a:r>
                      <a:r>
                        <a:rPr kumimoji="0" lang="th-TH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การปรับปรุง </a:t>
                      </a: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หมายถึง การทำให้สินทรัพย์อยู่ในสภาพที่</a:t>
                      </a:r>
                      <a:r>
                        <a:rPr kumimoji="0" lang="th-TH" sz="2000" b="0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ดีขึ้น</a:t>
                      </a:r>
                      <a:endParaRPr lang="th-TH" sz="2000" b="0" u="sng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-</a:t>
                      </a:r>
                    </a:p>
                  </a:txBody>
                  <a:tcPr marL="91450" marR="91450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r>
                        <a:rPr kumimoji="0" lang="th-TH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เพิ่ม</a:t>
                      </a: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:-</a:t>
                      </a:r>
                      <a:endParaRPr kumimoji="0" lang="th-TH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- </a:t>
                      </a: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กำลังการผลิต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- </a:t>
                      </a: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ประสิทธิภาพ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- </a:t>
                      </a: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อายุการใช้งานของสินทรัพย์</a:t>
                      </a:r>
                    </a:p>
                  </a:txBody>
                  <a:tcPr marL="91450" marR="91450" marT="45723" marB="45723"/>
                </a:tc>
              </a:tr>
            </a:tbl>
          </a:graphicData>
        </a:graphic>
      </p:graphicFrame>
      <p:sp>
        <p:nvSpPr>
          <p:cNvPr id="17432" name="Title 1"/>
          <p:cNvSpPr>
            <a:spLocks noGrp="1"/>
          </p:cNvSpPr>
          <p:nvPr>
            <p:ph type="ctrTitle"/>
          </p:nvPr>
        </p:nvSpPr>
        <p:spPr>
          <a:xfrm>
            <a:off x="179388" y="1268413"/>
            <a:ext cx="8856662" cy="785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ea typeface="Calibri" pitchFamily="34" charset="0"/>
                <a:cs typeface="JasmineUPC" pitchFamily="18" charset="-34"/>
              </a:rPr>
              <a:t>ประเภทรายจ่ายภายหลังการได้มาซึ่งสินทรัพย์ และระหว่างการใช้งานสินทรัพย์</a:t>
            </a:r>
            <a:endParaRPr lang="th-TH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ea typeface="Calibri" pitchFamily="34" charset="0"/>
              <a:cs typeface="JasmineUPC" pitchFamily="18" charset="-34"/>
            </a:endParaRPr>
          </a:p>
        </p:txBody>
      </p:sp>
      <p:sp>
        <p:nvSpPr>
          <p:cNvPr id="4815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4FF2A91-6301-415F-9C8C-7FC84A44DE28}" type="slidenum">
              <a:rPr lang="en-US" altLang="en-US" sz="1400" b="1">
                <a:latin typeface="Calibri" pitchFamily="34" charset="0"/>
              </a:rPr>
              <a:pPr algn="r"/>
              <a:t>43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-9525" y="135731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288" y="2205038"/>
          <a:ext cx="8497887" cy="403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863"/>
                <a:gridCol w="2088464"/>
                <a:gridCol w="2520560"/>
              </a:tblGrid>
              <a:tr h="45728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26" marB="45726"/>
                </a:tc>
              </a:tr>
              <a:tr h="1198891">
                <a:tc>
                  <a:txBody>
                    <a:bodyPr/>
                    <a:lstStyle/>
                    <a:p>
                      <a:pPr marL="0" marR="0" lvl="0" indent="0" algn="thaiDi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4. การเปลี่ยนแทน </a:t>
                      </a: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หมายถึง การนำสินทรัพย์ใหม่มาเปลี่ยนแทนสินทรัพย์ที่ชำรุด หรือใช้งานไม่ได้</a:t>
                      </a:r>
                      <a:endParaRPr kumimoji="0" lang="th-TH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pPr marL="177800" marR="0" lvl="0" indent="-1778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cs typeface="JasmineUPC" pitchFamily="18" charset="-34"/>
                        </a:rPr>
                        <a:t>- </a:t>
                      </a: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cs typeface="JasmineUPC" pitchFamily="18" charset="-34"/>
                        </a:rPr>
                        <a:t>มีลักษณะ และ คุณสมบัติ</a:t>
                      </a:r>
                      <a:r>
                        <a:rPr kumimoji="0" lang="th-TH" sz="2000" b="0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cs typeface="JasmineUPC" pitchFamily="18" charset="-34"/>
                        </a:rPr>
                        <a:t>เช่นเดิม</a:t>
                      </a: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cs typeface="JasmineUPC" pitchFamily="18" charset="-34"/>
                        </a:rPr>
                        <a:t>  </a:t>
                      </a:r>
                      <a:r>
                        <a:rPr kumimoji="0" lang="th-TH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cs typeface="JasmineUPC" pitchFamily="18" charset="-34"/>
                        </a:rPr>
                        <a:t>        </a:t>
                      </a: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cs typeface="JasmineUPC" pitchFamily="18" charset="-34"/>
                        </a:rPr>
                        <a:t> ณ วันได้มา</a:t>
                      </a:r>
                      <a:endParaRPr lang="th-TH" sz="200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pPr marL="177800" marR="0" lvl="0" indent="-1778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- </a:t>
                      </a: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มีลักษณะ และ คุณสมบัติ</a:t>
                      </a:r>
                      <a:r>
                        <a:rPr kumimoji="0" lang="th-TH" sz="2000" b="0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เปลี่ยนไปจากเดิม                </a:t>
                      </a:r>
                      <a:r>
                        <a:rPr kumimoji="0" lang="th-TH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ณ วันได้มา</a:t>
                      </a:r>
                      <a:endParaRPr kumimoji="0" lang="th-TH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0" marR="91450" marT="45726" marB="45726"/>
                </a:tc>
              </a:tr>
              <a:tr h="457239">
                <a:tc>
                  <a:txBody>
                    <a:bodyPr/>
                    <a:lstStyle/>
                    <a:p>
                      <a:pPr marL="0" marR="0" lvl="0" indent="0" algn="thaiDi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5</a:t>
                      </a:r>
                      <a:r>
                        <a:rPr kumimoji="0" lang="th-TH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. </a:t>
                      </a:r>
                      <a:r>
                        <a:rPr lang="th-TH" sz="2000" b="1" u="none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การซ่อมแซมและการบำรุงรักษา </a:t>
                      </a:r>
                      <a:endParaRPr kumimoji="0" lang="th-TH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r>
                        <a:rPr kumimoji="0" lang="th-TH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endParaRPr lang="th-TH" sz="240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2" marB="45722"/>
                </a:tc>
              </a:tr>
              <a:tr h="1920424">
                <a:tc>
                  <a:txBody>
                    <a:bodyPr/>
                    <a:lstStyle/>
                    <a:p>
                      <a:pPr marL="0" marR="0" lvl="0" indent="3619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5.1 </a:t>
                      </a:r>
                      <a:r>
                        <a:rPr lang="th-TH" sz="2000" b="1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การซ่อมแซม  </a:t>
                      </a:r>
                      <a:r>
                        <a:rPr lang="th-TH" sz="20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หมายถึง การทำให้สินทรัพย์ที่เสียหาย</a:t>
                      </a:r>
                      <a:r>
                        <a:rPr lang="th-TH" sz="2000" spc="-3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ชำรุดนั้นกลับมาอยู่ในสภาพที่ใช้งานได้เหมือนเดิม</a:t>
                      </a:r>
                      <a:endParaRPr kumimoji="0" lang="th-TH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การเปลี่ยน ชิ้นส่วนอะไหล่ ที่ชำรุดเสียหาย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ประโยชน์จากการใช้สิ้นทรัพย์เท่าเดิม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 ณ วันที่ได้มา</a:t>
                      </a:r>
                      <a:endParaRPr lang="th-TH" sz="200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22" marB="45722"/>
                </a:tc>
              </a:tr>
            </a:tbl>
          </a:graphicData>
        </a:graphic>
      </p:graphicFrame>
      <p:sp>
        <p:nvSpPr>
          <p:cNvPr id="18456" name="Title 1"/>
          <p:cNvSpPr>
            <a:spLocks noGrp="1"/>
          </p:cNvSpPr>
          <p:nvPr>
            <p:ph type="ctrTitle"/>
          </p:nvPr>
        </p:nvSpPr>
        <p:spPr>
          <a:xfrm>
            <a:off x="179388" y="1268413"/>
            <a:ext cx="8856662" cy="785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ea typeface="Calibri" pitchFamily="34" charset="0"/>
                <a:cs typeface="JasmineUPC" pitchFamily="18" charset="-34"/>
              </a:rPr>
              <a:t>ประเภทรายจ่ายภายหลังการได้มาซึ่งสินทรัพย์ และระหว่างการใช้งานสินทรัพย์</a:t>
            </a:r>
            <a:endParaRPr lang="th-TH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ea typeface="Calibri" pitchFamily="34" charset="0"/>
              <a:cs typeface="JasmineUPC" pitchFamily="18" charset="-34"/>
            </a:endParaRPr>
          </a:p>
        </p:txBody>
      </p:sp>
      <p:sp>
        <p:nvSpPr>
          <p:cNvPr id="49178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7ED504E-A461-4D53-AE72-2FDD0A50DAAC}" type="slidenum">
              <a:rPr lang="en-US" altLang="en-US" sz="1400" b="1">
                <a:latin typeface="Calibri" pitchFamily="34" charset="0"/>
              </a:rPr>
              <a:pPr algn="r"/>
              <a:t>44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-9525" y="1417638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388" y="2376488"/>
          <a:ext cx="8712200" cy="3767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508"/>
                <a:gridCol w="2367089"/>
                <a:gridCol w="2888603"/>
              </a:tblGrid>
              <a:tr h="45723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2" marR="91432" marT="45715" marB="45715"/>
                </a:tc>
              </a:tr>
              <a:tr h="1846743">
                <a:tc>
                  <a:txBody>
                    <a:bodyPr/>
                    <a:lstStyle/>
                    <a:p>
                      <a:pPr marL="0" marR="0" lvl="0" indent="0" algn="thaiDi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       </a:t>
                      </a: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5</a:t>
                      </a:r>
                      <a:r>
                        <a:rPr kumimoji="0" lang="th-TH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.2 </a:t>
                      </a:r>
                      <a:r>
                        <a:rPr lang="th-TH" sz="1800" b="1" u="none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การซ่อมแซมพิเศษ</a:t>
                      </a:r>
                      <a:r>
                        <a:rPr lang="th-TH" sz="1800" b="0" u="none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  หมายถึง การซ่อมแซมครั้งใหญ่</a:t>
                      </a:r>
                      <a:r>
                        <a:rPr lang="th-TH" sz="1800" b="0" u="none" baseline="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  เป็นการซ่อมแซมที่เปลี่ยนชิ้นส่วน อะไหล่ ที่สำคัญ (เป็นหัวใจหลัก)  หลังการซ่อมแซมจะทำให้สินทรัพย์มีอายุการใช้งานเพิ่มขึ้นกว่าเดิมเกิน 1 ปี </a:t>
                      </a:r>
                      <a:endParaRPr kumimoji="0" lang="th-TH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endParaRPr lang="th-TH" sz="18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การเปลี่ยน ชิ้นส่วนอะไหล่ที่สำคัญ</a:t>
                      </a:r>
                      <a:r>
                        <a:rPr lang="th-TH" sz="18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เป็นหัวใจหลักของสินทรัพย์นั้น </a:t>
                      </a: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 ที่ชำรุดเสียหาย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อายุการใช้งานเพิ่มขึ้น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cs typeface="JasmineUPC" pitchFamily="18" charset="-34"/>
                        </a:rPr>
                        <a:t>ประโยชน์การใช้งานเหมือนเดิม/ดีกว่าเดิม</a:t>
                      </a:r>
                    </a:p>
                  </a:txBody>
                  <a:tcPr marL="91432" marR="91432" marT="45715" marB="45715"/>
                </a:tc>
              </a:tr>
              <a:tr h="1463160">
                <a:tc>
                  <a:txBody>
                    <a:bodyPr/>
                    <a:lstStyle/>
                    <a:p>
                      <a:pPr marL="0" marR="0" lvl="0" indent="361950" algn="thaiDi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5.</a:t>
                      </a:r>
                      <a:r>
                        <a:rPr lang="th-TH" sz="1800" b="1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3</a:t>
                      </a:r>
                      <a:r>
                        <a:rPr lang="en-US" sz="1800" b="1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r>
                        <a:rPr lang="th-TH" sz="1800" b="1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การบำรุงรักษา</a:t>
                      </a:r>
                      <a:r>
                        <a:rPr lang="en-US" sz="1800" b="1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r>
                        <a:rPr lang="th-TH" sz="180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หมายถึง  ค่าใช้ จ่ายที่เกิดขึ้นตามปกติ</a:t>
                      </a:r>
                      <a:r>
                        <a:rPr lang="th-TH" sz="1800" baseline="0" dirty="0" smtClean="0">
                          <a:effectLst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เพื่อป้องกันสินทรัพย์ไม่ให้ชำรุดเสียหาย และทำให้สินทรัพย์ใช้งานได้ตามอายุการใช้ประโยชน์ </a:t>
                      </a:r>
                      <a:endParaRPr kumimoji="0" lang="th-TH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91433" marR="91433" marT="45698" marB="45698"/>
                </a:tc>
                <a:tc>
                  <a:txBody>
                    <a:bodyPr/>
                    <a:lstStyle/>
                    <a:p>
                      <a:pPr marL="342900" marR="0" lvl="0" indent="-2603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การเปลี่ยน ชิ้นส่วนอะไหล่</a:t>
                      </a:r>
                      <a:r>
                        <a:rPr lang="th-TH" sz="18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ตามกำหนดอายุการใช้งานตามเวลา เช่น </a:t>
                      </a:r>
                      <a:endParaRPr lang="th-TH" sz="18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marL="342900" marR="0" lvl="0" indent="-2603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ประโยชน์จากการใช้สิ้นทรัพย์เท่าเดิม</a:t>
                      </a:r>
                      <a:r>
                        <a:rPr lang="th-TH" sz="18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ณ วันที่ได้มา</a:t>
                      </a:r>
                      <a:endParaRPr lang="th-TH" sz="18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698" marB="45698"/>
                </a:tc>
                <a:tc>
                  <a:txBody>
                    <a:bodyPr/>
                    <a:lstStyle/>
                    <a:p>
                      <a:pPr marL="0" marR="0" lvl="0" indent="361950" algn="thaiDi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ea typeface="Calibri"/>
                        <a:cs typeface="JasmineUPC" pitchFamily="18" charset="-34"/>
                      </a:endParaRPr>
                    </a:p>
                  </a:txBody>
                  <a:tcPr marL="91433" marR="91433" marT="45698" marB="45698"/>
                </a:tc>
              </a:tr>
            </a:tbl>
          </a:graphicData>
        </a:graphic>
      </p:graphicFrame>
      <p:sp>
        <p:nvSpPr>
          <p:cNvPr id="19480" name="Title 1"/>
          <p:cNvSpPr>
            <a:spLocks noGrp="1"/>
          </p:cNvSpPr>
          <p:nvPr>
            <p:ph type="ctrTitle"/>
          </p:nvPr>
        </p:nvSpPr>
        <p:spPr>
          <a:xfrm>
            <a:off x="179388" y="1268413"/>
            <a:ext cx="8856662" cy="785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ea typeface="Calibri" pitchFamily="34" charset="0"/>
                <a:cs typeface="JasmineUPC" pitchFamily="18" charset="-34"/>
              </a:rPr>
              <a:t>ประเภทรายจ่ายภายหลังการได้มาซึ่งสินทรัพย์ และระหว่างการใช้งานสินทรัพย์</a:t>
            </a:r>
            <a:endParaRPr lang="th-TH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ea typeface="Calibri" pitchFamily="34" charset="0"/>
              <a:cs typeface="JasmineUPC" pitchFamily="18" charset="-34"/>
            </a:endParaRPr>
          </a:p>
        </p:txBody>
      </p:sp>
      <p:sp>
        <p:nvSpPr>
          <p:cNvPr id="50198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D18EB42-2128-4A85-BE7A-8D89C2DBDEA9}" type="slidenum">
              <a:rPr lang="en-US" altLang="en-US" sz="1400" b="1">
                <a:latin typeface="Calibri" pitchFamily="34" charset="0"/>
              </a:rPr>
              <a:pPr algn="r"/>
              <a:t>45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203" name="Title 1"/>
          <p:cNvSpPr>
            <a:spLocks noGrp="1"/>
          </p:cNvSpPr>
          <p:nvPr>
            <p:ph type="ctrTitle"/>
          </p:nvPr>
        </p:nvSpPr>
        <p:spPr>
          <a:xfrm>
            <a:off x="0" y="1071563"/>
            <a:ext cx="9144000" cy="1144587"/>
          </a:xfrm>
        </p:spPr>
        <p:txBody>
          <a:bodyPr/>
          <a:lstStyle/>
          <a:p>
            <a:r>
              <a:rPr lang="th-TH" sz="480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วาระที่ 2.1.2</a:t>
            </a:r>
            <a:endParaRPr lang="en-US" sz="480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3" y="1928813"/>
            <a:ext cx="8286750" cy="642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JasmineUPC" pitchFamily="18" charset="-34"/>
                <a:cs typeface="JasmineUPC" pitchFamily="18" charset="-34"/>
              </a:rPr>
              <a:t>หลักเกณฑ์การกำหนดเพื่อพิจารณา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28596" y="2500306"/>
          <a:ext cx="864399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6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B71557E-BA01-46C1-B6A2-6E891D069979}" type="slidenum">
              <a:rPr lang="en-US" altLang="en-US" sz="1400" b="1">
                <a:latin typeface="Calibri" pitchFamily="34" charset="0"/>
              </a:rPr>
              <a:pPr algn="r"/>
              <a:t>46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227" name="Title 1"/>
          <p:cNvSpPr>
            <a:spLocks noGrp="1"/>
          </p:cNvSpPr>
          <p:nvPr>
            <p:ph type="ctrTitle"/>
          </p:nvPr>
        </p:nvSpPr>
        <p:spPr>
          <a:xfrm>
            <a:off x="571500" y="1071563"/>
            <a:ext cx="8229600" cy="1144587"/>
          </a:xfrm>
        </p:spPr>
        <p:txBody>
          <a:bodyPr/>
          <a:lstStyle/>
          <a:p>
            <a:r>
              <a:rPr lang="th-TH" sz="3200" b="1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วาระที่ 2.1.2 หลักเกณฑ์การพิจารณา การซ่อม/การปรับปรุง</a:t>
            </a:r>
            <a:endParaRPr lang="en-US" sz="480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288" y="2060575"/>
          <a:ext cx="8496300" cy="274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137"/>
                <a:gridCol w="2088073"/>
                <a:gridCol w="2520090"/>
              </a:tblGrid>
              <a:tr h="82293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การซ่อม</a:t>
                      </a:r>
                      <a:endParaRPr lang="en-US" sz="24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(งบทำการ)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การปรับปรุง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(งบลงทุน)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09" marB="45709"/>
                </a:tc>
              </a:tr>
              <a:tr h="401167">
                <a:tc>
                  <a:txBody>
                    <a:bodyPr/>
                    <a:lstStyle/>
                    <a:p>
                      <a:pPr lvl="0"/>
                      <a:r>
                        <a:rPr lang="en-US" sz="2000" b="1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1. </a:t>
                      </a:r>
                      <a:r>
                        <a:rPr lang="th-TH" sz="2000" b="1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สิ่งก่อสร้างที่เป็นสินทรัพย์ของ กปภ.</a:t>
                      </a:r>
                      <a:endParaRPr lang="en-US" sz="2000" b="1" dirty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09" marB="45709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09" marB="45709"/>
                </a:tc>
              </a:tr>
              <a:tr h="609595">
                <a:tc>
                  <a:txBody>
                    <a:bodyPr/>
                    <a:lstStyle/>
                    <a:p>
                      <a:pPr marL="0" marR="0" indent="233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1.1 วงเงินการซ่อม(งบทำการ)/การ </a:t>
                      </a:r>
                      <a:r>
                        <a:rPr lang="th-TH" sz="2000" b="1" baseline="0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  </a:t>
                      </a:r>
                      <a:r>
                        <a:rPr lang="th-TH" sz="20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ปรับปรุง</a:t>
                      </a:r>
                      <a:r>
                        <a:rPr lang="th-TH" sz="2000" b="1" baseline="0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 (งบลงทุน) 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20,000 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20,001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</a:tr>
              <a:tr h="457135">
                <a:tc>
                  <a:txBody>
                    <a:bodyPr/>
                    <a:lstStyle/>
                    <a:p>
                      <a:pPr marL="0" marR="0" indent="233363" algn="thaiDi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1.2 อายุ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การใช้งาน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เท่าเดิม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เพิ่ม </a:t>
                      </a: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1 </a:t>
                      </a:r>
                      <a:r>
                        <a:rPr lang="th-TH" sz="20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ปีขึ้นไป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</a:tr>
              <a:tr h="457135">
                <a:tc>
                  <a:txBody>
                    <a:bodyPr/>
                    <a:lstStyle/>
                    <a:p>
                      <a:pPr marL="0" marR="0" indent="233363" algn="thaiDi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1.3 ขนาด</a:t>
                      </a: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และประสิทธิภาพ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เท่าเดิม</a:t>
                      </a:r>
                      <a:endParaRPr lang="en-US" sz="2000" b="1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เพิ่มขึ้น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225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8EC2B23-4E04-4645-AE05-BB568BDE446A}" type="slidenum">
              <a:rPr lang="en-US" altLang="en-US" sz="1400" b="1">
                <a:latin typeface="Calibri" pitchFamily="34" charset="0"/>
              </a:rPr>
              <a:pPr algn="r"/>
              <a:t>47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251" name="Title 1"/>
          <p:cNvSpPr>
            <a:spLocks noGrp="1"/>
          </p:cNvSpPr>
          <p:nvPr>
            <p:ph type="ctrTitle"/>
          </p:nvPr>
        </p:nvSpPr>
        <p:spPr>
          <a:xfrm>
            <a:off x="571500" y="1071563"/>
            <a:ext cx="8229600" cy="1144587"/>
          </a:xfrm>
        </p:spPr>
        <p:txBody>
          <a:bodyPr/>
          <a:lstStyle/>
          <a:p>
            <a:r>
              <a:rPr lang="th-TH" sz="3200" b="1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วาระที่ 2.1.2 หลักเกณฑ์การพิจารณา การซ่อม/การปรับปรุง</a:t>
            </a:r>
            <a:endParaRPr lang="en-US" sz="3200" b="1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0825" y="2133600"/>
          <a:ext cx="8496300" cy="372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137"/>
                <a:gridCol w="2088073"/>
                <a:gridCol w="2520090"/>
              </a:tblGrid>
              <a:tr h="82285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การซ่อม</a:t>
                      </a:r>
                      <a:endParaRPr lang="en-US" sz="24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(งบทำการ)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การปรับปรุง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(งบลงทุน)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694" marB="45694"/>
                </a:tc>
              </a:tr>
              <a:tr h="466729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.</a:t>
                      </a:r>
                      <a:r>
                        <a:rPr lang="th-TH" sz="2000" b="1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ครุภัณฑ์ที่เป็นสินทรัพย์ของ กปภ.</a:t>
                      </a:r>
                      <a:endParaRPr lang="en-US" sz="2000" b="1" dirty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694" marB="45694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694" marB="45694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694" marB="45694"/>
                </a:tc>
              </a:tr>
              <a:tr h="456993">
                <a:tc>
                  <a:txBody>
                    <a:bodyPr/>
                    <a:lstStyle/>
                    <a:p>
                      <a:pPr marL="0" marR="0" indent="233363" algn="thaiDi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2.1 ราคาต่อหน่วย/ต่อชุด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ไม่เกิน 5,000 บาท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ตั้งแต่  5,001 บาท ขึ้นไป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</a:tr>
              <a:tr h="456993">
                <a:tc>
                  <a:txBody>
                    <a:bodyPr/>
                    <a:lstStyle/>
                    <a:p>
                      <a:pPr marL="0" marR="0" indent="233363" algn="thaiDi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2.2 อายุ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การใช้งาน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เท่าเดิม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เพิ่ม 1 ปีขึ้นไป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</a:tr>
              <a:tr h="1523883">
                <a:tc>
                  <a:txBody>
                    <a:bodyPr/>
                    <a:lstStyle/>
                    <a:p>
                      <a:pPr marL="0" marR="0" indent="233363" algn="thaiDi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2.3 การเปลี่ยนชิ้นส่วน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  <a:p>
                      <a:pPr marL="574675" marR="0" indent="-341313" algn="thaiDi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       - ชิ้นส่วนสำคัญ(หัวใจหลัก)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  <a:p>
                      <a:pPr marL="574675" marR="0" indent="-341313" algn="thaiDi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       - ชิ้นส่วนไม่สำคัญ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เปลี่ยนเมื่อเสีย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เปลี่ยนเมื่อ</a:t>
                      </a:r>
                      <a:r>
                        <a:rPr lang="th-TH" sz="20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เสีย/          เพื่อบำรุงรักษา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เปลี่ยนเมื่อครบอายุการใช้งาน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3278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B919AD2-4670-4D00-B720-01203C7BCF83}" type="slidenum">
              <a:rPr lang="en-US" altLang="en-US" sz="1400" b="1">
                <a:latin typeface="Calibri" pitchFamily="34" charset="0"/>
              </a:rPr>
              <a:pPr algn="r"/>
              <a:t>48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275" name="Title 1"/>
          <p:cNvSpPr>
            <a:spLocks noGrp="1"/>
          </p:cNvSpPr>
          <p:nvPr>
            <p:ph type="ctrTitle"/>
          </p:nvPr>
        </p:nvSpPr>
        <p:spPr>
          <a:xfrm>
            <a:off x="571500" y="1071563"/>
            <a:ext cx="8229600" cy="1144587"/>
          </a:xfrm>
        </p:spPr>
        <p:txBody>
          <a:bodyPr/>
          <a:lstStyle/>
          <a:p>
            <a:r>
              <a:rPr lang="th-TH" sz="3200" b="1" smtClean="0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วาระที่ 2.1.2 หลักเกณฑ์การพิจารณา การซ่อม/การปรับปรุง</a:t>
            </a:r>
            <a:endParaRPr lang="en-US" sz="480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0825" y="2109788"/>
          <a:ext cx="8496300" cy="4160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297"/>
                <a:gridCol w="2286016"/>
                <a:gridCol w="2285987"/>
              </a:tblGrid>
              <a:tr h="82290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การซ่อม</a:t>
                      </a:r>
                      <a:endParaRPr lang="en-US" sz="24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(งบทำการ)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การปรับปรุง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(งบลงทุน)</a:t>
                      </a:r>
                      <a:endParaRPr lang="th-TH" sz="24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4" marB="45714"/>
                </a:tc>
              </a:tr>
              <a:tr h="47302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3</a:t>
                      </a:r>
                      <a:r>
                        <a:rPr lang="en-US" sz="2000" b="1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.</a:t>
                      </a:r>
                      <a:r>
                        <a:rPr lang="th-TH" sz="2000" b="1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ท่อที่เป็นสินทรัพย์ของ กปภ.</a:t>
                      </a:r>
                      <a:endParaRPr lang="en-US" sz="2000" b="1" dirty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4" marB="45714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4" marB="45714"/>
                </a:tc>
              </a:tr>
              <a:tr h="1158168">
                <a:tc>
                  <a:txBody>
                    <a:bodyPr/>
                    <a:lstStyle/>
                    <a:p>
                      <a:pPr marL="0" marR="0" indent="233363" algn="thaiDi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  <a:tab pos="270510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3.1 ขนาดท่อ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  <a:p>
                      <a:pPr marL="0" marR="0" indent="574675" algn="thaiDi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  <a:tab pos="270510" algn="l"/>
                        </a:tabLst>
                        <a:defRPr/>
                      </a:pPr>
                      <a:r>
                        <a:rPr lang="en-US" sz="18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- </a:t>
                      </a:r>
                      <a:r>
                        <a:rPr lang="th-TH" sz="18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ท่อเมนหลัก ตั้งแต่ 4 นิ้ว หรือ100 มม.</a:t>
                      </a:r>
                    </a:p>
                    <a:p>
                      <a:pPr marL="0" marR="0" indent="574675" algn="thaiDi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  <a:tab pos="270510" algn="l"/>
                        </a:tabLst>
                        <a:defRPr/>
                      </a:pPr>
                      <a:r>
                        <a:rPr lang="th-TH" sz="18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- ท่อเมนรอง ตั้งแต่ 2 นิ้ว หรือ50 มม.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endParaRPr lang="th-TH" sz="1800" b="1" dirty="0" smtClean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18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รวมทั้ง</a:t>
                      </a:r>
                      <a:r>
                        <a:rPr lang="th-TH" sz="18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เส้นความยาวต่อเนื่อง </a:t>
                      </a:r>
                      <a:r>
                        <a:rPr lang="th-TH" sz="18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น้อยกว่าหรือเท่ากับ </a:t>
                      </a:r>
                      <a:r>
                        <a:rPr lang="th-TH" sz="18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30 เมตร</a:t>
                      </a:r>
                      <a:endParaRPr lang="en-US" sz="18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endParaRPr lang="th-TH" sz="1800" b="1" dirty="0" smtClean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18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รวมทั้ง</a:t>
                      </a:r>
                      <a:r>
                        <a:rPr lang="th-TH" sz="18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เส้นความยาวต่อเนื่อง </a:t>
                      </a:r>
                      <a:r>
                        <a:rPr lang="th-TH" sz="18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 30 </a:t>
                      </a:r>
                      <a:r>
                        <a:rPr lang="th-TH" sz="18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เมตรขึ้นไป</a:t>
                      </a:r>
                      <a:endParaRPr lang="en-US" sz="18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</a:tr>
              <a:tr h="304781">
                <a:tc>
                  <a:txBody>
                    <a:bodyPr/>
                    <a:lstStyle/>
                    <a:p>
                      <a:pPr marL="0" marR="0" indent="233363" algn="thaiDi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3.2 ชนิด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ท่อ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ทุกชนิด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ทุกชนิด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0" marB="4571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0" marB="45710"/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4</a:t>
                      </a:r>
                      <a:r>
                        <a:rPr lang="en-US" sz="2000" b="1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.</a:t>
                      </a:r>
                      <a:r>
                        <a:rPr lang="th-TH" sz="2000" b="1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โปรแกรมคอมพิวเตอร์</a:t>
                      </a:r>
                      <a:endParaRPr lang="en-US" sz="2000" b="1" dirty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JasmineUPC" pitchFamily="18" charset="-34"/>
                          <a:ea typeface="Calibri"/>
                          <a:cs typeface="JasmineUPC" pitchFamily="18" charset="-34"/>
                        </a:rPr>
                        <a:t> </a:t>
                      </a:r>
                      <a:endParaRPr lang="th-TH" sz="2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0" marB="4571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0" marB="45710"/>
                </a:tc>
              </a:tr>
              <a:tr h="304781">
                <a:tc>
                  <a:txBody>
                    <a:bodyPr/>
                    <a:lstStyle/>
                    <a:p>
                      <a:pPr marL="0" marR="0" indent="233363" algn="thaiDi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4.1 จำนวน</a:t>
                      </a: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เงิน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20,000 ต่อครั้ง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20,001 ต่อครั้ง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</a:tr>
              <a:tr h="304781">
                <a:tc>
                  <a:txBody>
                    <a:bodyPr/>
                    <a:lstStyle/>
                    <a:p>
                      <a:pPr marL="0" marR="0" indent="233363" algn="thaiDi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4.2 อายุ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การใช้งาน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น้อยกว่าหรือเท่ากับ 1 ปี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  <a:tab pos="270510" algn="l"/>
                        </a:tabLst>
                      </a:pPr>
                      <a:r>
                        <a:rPr lang="th-TH" sz="2000" b="1" dirty="0">
                          <a:latin typeface="JasmineUPC" pitchFamily="18" charset="-34"/>
                          <a:ea typeface="Cordia New"/>
                          <a:cs typeface="JasmineUPC" pitchFamily="18" charset="-34"/>
                        </a:rPr>
                        <a:t> 1 ปีขึ้นไป</a:t>
                      </a:r>
                      <a:endParaRPr lang="en-US" sz="2000" b="1" dirty="0">
                        <a:latin typeface="JasmineUPC" pitchFamily="18" charset="-34"/>
                        <a:ea typeface="Cordia New"/>
                        <a:cs typeface="Jasmine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431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3B634A4-84C2-4155-88EA-A43FE4CD6CF6}" type="slidenum">
              <a:rPr lang="en-US" altLang="en-US" sz="1400" b="1">
                <a:latin typeface="Calibri" pitchFamily="34" charset="0"/>
              </a:rPr>
              <a:pPr algn="r"/>
              <a:t>49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>
          <a:xfrm>
            <a:off x="714375" y="0"/>
            <a:ext cx="8105775" cy="549275"/>
          </a:xfrm>
        </p:spPr>
        <p:txBody>
          <a:bodyPr/>
          <a:lstStyle/>
          <a:p>
            <a:r>
              <a:rPr lang="th-TH" sz="5400" smtClean="0"/>
              <a:t>ปฏิทินงบประมาณประจำปี 2561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5" y="593725"/>
          <a:ext cx="8712967" cy="5926409"/>
        </p:xfrm>
        <a:graphic>
          <a:graphicData uri="http://schemas.openxmlformats.org/drawingml/2006/table">
            <a:tbl>
              <a:tblPr firstRow="1" lastRow="1" bandRow="1">
                <a:tableStyleId>{91EBBBCC-DAD2-459C-BE2E-F6DE35CF9A28}</a:tableStyleId>
              </a:tblPr>
              <a:tblGrid>
                <a:gridCol w="830755"/>
                <a:gridCol w="1276616"/>
                <a:gridCol w="4949413"/>
                <a:gridCol w="1656183"/>
              </a:tblGrid>
              <a:tr h="966934">
                <a:tc>
                  <a:txBody>
                    <a:bodyPr/>
                    <a:lstStyle/>
                    <a:p>
                      <a:r>
                        <a:rPr lang="th-TH" baseline="0" dirty="0" smtClean="0">
                          <a:solidFill>
                            <a:schemeClr val="tx1"/>
                          </a:solidFill>
                        </a:rPr>
                        <a:t>ลำดับ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aseline="0" dirty="0" smtClean="0">
                          <a:solidFill>
                            <a:schemeClr val="tx1"/>
                          </a:solidFill>
                        </a:rPr>
                        <a:t>เดือน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aseline="0" dirty="0" smtClean="0">
                          <a:solidFill>
                            <a:schemeClr val="tx1"/>
                          </a:solidFill>
                        </a:rPr>
                        <a:t>ขั้นตอนและกิจกรรม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aseline="0" dirty="0" smtClean="0">
                          <a:solidFill>
                            <a:schemeClr val="tx1"/>
                          </a:solidFill>
                        </a:rPr>
                        <a:t>สายงานที่รับผิดชอบ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0254"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สค.</a:t>
                      </a:r>
                      <a:r>
                        <a:rPr lang="th-TH" dirty="0" smtClean="0"/>
                        <a:t>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กงป.ขอความเห็นชอบปฎิทินประจำปี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รผง.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641">
                <a:tc>
                  <a:txBody>
                    <a:bodyPr/>
                    <a:lstStyle/>
                    <a:p>
                      <a:r>
                        <a:rPr lang="th-TH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กย.</a:t>
                      </a:r>
                      <a:r>
                        <a:rPr lang="th-TH" dirty="0" smtClean="0"/>
                        <a:t>-</a:t>
                      </a:r>
                      <a:r>
                        <a:rPr lang="th-TH" dirty="0" err="1" smtClean="0"/>
                        <a:t>ตค.</a:t>
                      </a:r>
                      <a:r>
                        <a:rPr lang="th-TH" dirty="0" smtClean="0"/>
                        <a:t>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กำหนดเป้าหมายการดำเนินงานประจำปี</a:t>
                      </a:r>
                      <a:r>
                        <a:rPr lang="th-TH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รผผ.ร</a:t>
                      </a:r>
                      <a:r>
                        <a:rPr lang="th-TH" dirty="0" smtClean="0"/>
                        <a:t>ปก.1-5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6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ตามแผน</a:t>
                      </a:r>
                      <a:r>
                        <a:rPr lang="th-TH" dirty="0" err="1" smtClean="0"/>
                        <a:t>ปฎิบัติ</a:t>
                      </a:r>
                      <a:r>
                        <a:rPr lang="th-TH" dirty="0" smtClean="0"/>
                        <a:t>การ</a:t>
                      </a:r>
                      <a:r>
                        <a:rPr lang="th-TH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baseline="0" dirty="0" smtClean="0"/>
                        <a:t> ทุกหน่วยงานเสนอคำขอตั้งงบประมาณ ตาม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ทุกหน่วยงาน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แบบฟอร์มที่กำหนด</a:t>
                      </a:r>
                      <a:r>
                        <a:rPr lang="th-TH" baseline="0" dirty="0" smtClean="0"/>
                        <a:t> พร้อมแผนการดำเนินงาน /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u="none" dirty="0" smtClean="0"/>
                        <a:t>แผนการใช้จ่ายงบประมาณ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36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dirty="0" smtClean="0"/>
                        <a:t> </a:t>
                      </a:r>
                      <a:r>
                        <a:rPr lang="th-TH" b="0" dirty="0" smtClean="0"/>
                        <a:t>ส่วนภูมิภาคต้องจัดทำประมาณการรายได้-</a:t>
                      </a:r>
                    </a:p>
                    <a:p>
                      <a:r>
                        <a:rPr lang="th-TH" b="0" dirty="0" smtClean="0"/>
                        <a:t>รายจ่ายตามเป้าหมาย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b="0" dirty="0" smtClean="0"/>
                        <a:t> งบลงทุนแผนงาน/โครงการที่เสนอต้องมีความพร้อมเรียงลำดับความสำคัญและความจำเป็น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13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FF5BF0E-218F-4DD4-B130-2C72C6E2FCFC}" type="slidenum">
              <a:rPr lang="en-US" altLang="en-US" sz="1400" b="1">
                <a:latin typeface="Calibri" pitchFamily="34" charset="0"/>
              </a:rPr>
              <a:pPr algn="r"/>
              <a:t>5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2"/>
          <p:cNvSpPr/>
          <p:nvPr/>
        </p:nvSpPr>
        <p:spPr>
          <a:xfrm>
            <a:off x="-9525" y="135731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79388" y="1268413"/>
            <a:ext cx="8856662" cy="785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ea typeface="Calibri" pitchFamily="34" charset="0"/>
                <a:cs typeface="JasmineUPC" pitchFamily="18" charset="-34"/>
              </a:rPr>
              <a:t>2.1.3 หลักเกณฑ์การพิจารณาการเปลี่ยนชิ้นส่วนสำคัญของทรัพย์สิน</a:t>
            </a:r>
          </a:p>
        </p:txBody>
      </p:sp>
      <p:pic>
        <p:nvPicPr>
          <p:cNvPr id="5530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3938" y="4506913"/>
            <a:ext cx="22844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1550" y="2398713"/>
            <a:ext cx="7416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thaiDist" eaLnBrk="1" hangingPunct="1">
              <a:defRPr/>
            </a:pPr>
            <a:r>
              <a:rPr lang="th-TH" sz="2000" dirty="0" smtClean="0"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จากการหารือ</a:t>
            </a:r>
            <a:r>
              <a:rPr lang="th-TH" sz="2000" dirty="0" smtClean="0">
                <a:solidFill>
                  <a:schemeClr val="accent5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ฝ่ายวิศวกรรม 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และ</a:t>
            </a:r>
            <a:r>
              <a:rPr lang="th-TH" sz="2000" dirty="0" smtClean="0">
                <a:solidFill>
                  <a:schemeClr val="accent5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ฝ่ายควบคุมก่อสร้าง 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ได้รับคำชี้แจงว่า “รายการชิ้นส่วนอุปกรณ์ของเครื่องจักรแต่ละรายการล้วนสำคัญต่อการทำงานของเครื่องจักรทั้งสิ้น”</a:t>
            </a:r>
          </a:p>
          <a:p>
            <a:pPr indent="903288" algn="thaiDist" eaLnBrk="1" hangingPunct="1">
              <a:defRPr/>
            </a:pPr>
            <a:r>
              <a:rPr lang="th-TH" sz="2000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ดังนั้น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หลักเกณฑ์การพิจารณาการเปลี่ยนชิ้นส่วนสำคัญของทรัพย์สิน จึงต้องหารือร่วมกัน เพื่อหาแนวทางปฎิบัติ เพื่อให้ถูกต้องตามมาตรฐานบัญชี และให้การทำงานเกิดความคล่องตัว โดยไม่เกิดผลกระทบกับผู้ใช้น้ำ</a:t>
            </a:r>
          </a:p>
          <a:p>
            <a:pPr algn="thaiDist" eaLnBrk="1" hangingPunct="1">
              <a:defRPr/>
            </a:pP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2000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การบำรุงรักษาเชิงป้องกัน (</a:t>
            </a:r>
            <a:r>
              <a:rPr lang="en-US" sz="2000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Preventive maintenance : PM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) หมายถึงการพยายามรักษาสภาพของเครื่องมือ เครื่องจักรต่างๆ ให้มีสภาพพร้อมที่จะใช้งานอยู่ตลอดเวลา การบำรุงรักษายังครอบคลุมไปถึงการซ่อมแซม (</a:t>
            </a:r>
            <a:r>
              <a:rPr lang="en-US" sz="20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Repair</a:t>
            </a:r>
            <a:r>
              <a:rPr lang="th-TH" sz="20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) เครื่องด้วย</a:t>
            </a:r>
            <a:endParaRPr lang="en-US" sz="2000" dirty="0" smtClean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5302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4E22A9F-26E8-4528-9F6C-00A2082537EE}" type="slidenum">
              <a:rPr lang="en-US" altLang="en-US" sz="1400" b="1">
                <a:latin typeface="Calibri" pitchFamily="34" charset="0"/>
              </a:rPr>
              <a:pPr algn="r"/>
              <a:t>50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03338"/>
            <a:ext cx="9144000" cy="642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2.1.3 หลักเกณฑ์การพิจารณาการเปลี่ยนชิ้นส่วนสำคัญของทรัพย์สิน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8313" y="2276475"/>
          <a:ext cx="8023225" cy="36734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91126"/>
                <a:gridCol w="1224054"/>
                <a:gridCol w="1008045"/>
              </a:tblGrid>
              <a:tr h="640234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รายละเอียด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7" marB="4571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JasmineUPC" pitchFamily="18" charset="-34"/>
                          <a:cs typeface="JasmineUPC" pitchFamily="18" charset="-34"/>
                        </a:rPr>
                        <a:t>ประเภทงบประมาณ</a:t>
                      </a:r>
                    </a:p>
                    <a:p>
                      <a:pPr algn="ctr"/>
                      <a:r>
                        <a:rPr lang="th-TH" sz="1800" b="1" dirty="0" smtClean="0">
                          <a:latin typeface="JasmineUPC" pitchFamily="18" charset="-34"/>
                          <a:cs typeface="JasmineUPC" pitchFamily="18" charset="-34"/>
                        </a:rPr>
                        <a:t>มติที่ประชุม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7" marB="4571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3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7" marB="45717"/>
                </a:tc>
              </a:tr>
              <a:tr h="1219523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1. โครงการซ่อมแซมระบบประปาเพื่อเข้าสู่</a:t>
                      </a:r>
                      <a:r>
                        <a:rPr lang="th-TH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PM </a:t>
                      </a:r>
                      <a:r>
                        <a:rPr lang="th-TH" sz="20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หากมีการเปลี่ยนอุปกรณ์หลัก</a:t>
                      </a:r>
                    </a:p>
                    <a:p>
                      <a:pPr marL="285750" indent="-285750">
                        <a:buSzPct val="70000"/>
                        <a:buFont typeface="Courier New" panose="02070309020205020404" pitchFamily="49" charset="0"/>
                        <a:buChar char="o"/>
                      </a:pP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เครื่องจักร</a:t>
                      </a:r>
                      <a:r>
                        <a:rPr lang="th-TH" sz="18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ระบบไฟฟ้าและอุปกรณ์ (โรงสูบน้ำแรงสูง โรงสูบน้ำแรงต่ำ)</a:t>
                      </a:r>
                      <a:endParaRPr lang="en-US" sz="1800" baseline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marL="285750" indent="-285750">
                        <a:buSzPct val="70000"/>
                        <a:buFont typeface="Courier New" panose="02070309020205020404" pitchFamily="49" charset="0"/>
                        <a:buChar char="o"/>
                      </a:pPr>
                      <a:r>
                        <a:rPr lang="th-TH" sz="18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หัวขับประตูน้ำไฟฟ้าในโรงกรอง</a:t>
                      </a:r>
                    </a:p>
                    <a:p>
                      <a:pPr marL="285750" indent="-285750">
                        <a:buSzPct val="70000"/>
                        <a:buFont typeface="Courier New" panose="02070309020205020404" pitchFamily="49" charset="0"/>
                        <a:buChar char="o"/>
                      </a:pPr>
                      <a:r>
                        <a:rPr lang="th-TH" sz="18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ประตูน้ำควบคุม </a:t>
                      </a:r>
                      <a:r>
                        <a:rPr lang="en-US" sz="18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(Control Valve)</a:t>
                      </a:r>
                      <a:endParaRPr lang="th-TH" sz="18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 2"/>
                        </a:rPr>
                        <a:t>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3" marR="91433" marT="45717" marB="45717"/>
                </a:tc>
              </a:tr>
              <a:tr h="10061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2. การบำรุงรักษา “แบบแก้ไข” เมื่ออุปกรณ์ทำงานผิดปกติหรือชำรุด</a:t>
                      </a:r>
                    </a:p>
                    <a:p>
                      <a:pPr marL="342900" indent="-342900" algn="l" defTabSz="914400" rtl="0" eaLnBrk="1" latinLnBrk="0" hangingPunct="1">
                        <a:buSzPct val="70000"/>
                        <a:buFont typeface="Courier New" panose="02070309020205020404" pitchFamily="49" charset="0"/>
                        <a:buChar char="o"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มีการเปลี่ยนอุปกรณ์หลัก</a:t>
                      </a:r>
                    </a:p>
                    <a:p>
                      <a:pPr marL="342900" indent="-342900" algn="l" defTabSz="914400" rtl="0" eaLnBrk="1" latinLnBrk="0" hangingPunct="1">
                        <a:buSzPct val="70000"/>
                        <a:buFont typeface="Courier New" panose="02070309020205020404" pitchFamily="49" charset="0"/>
                        <a:buChar char="o"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ไม่มีการเปลี่ยนอุปกรณ์หลัก</a:t>
                      </a:r>
                      <a:endParaRPr lang="th-TH" sz="2000" b="0" kern="1200" dirty="0" smtClean="0">
                        <a:solidFill>
                          <a:schemeClr val="tx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th-TH" sz="20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th-TH" sz="20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marL="0" algn="ctr" defTabSz="914400" rtl="0" eaLnBrk="1" latinLnBrk="0" hangingPunct="1"/>
                      <a:endParaRPr lang="th-TH" sz="20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733" marB="45733"/>
                </a:tc>
              </a:tr>
              <a:tr h="4417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3. เครื่องจักรและอุปกรณ์เสียแล้วซ่อม</a:t>
                      </a:r>
                      <a:endParaRPr lang="th-TH" sz="2000" b="0" kern="1200" dirty="0" smtClean="0">
                        <a:solidFill>
                          <a:schemeClr val="tx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th-TH" sz="20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733" marB="45733"/>
                </a:tc>
              </a:tr>
            </a:tbl>
          </a:graphicData>
        </a:graphic>
      </p:graphicFrame>
      <p:sp>
        <p:nvSpPr>
          <p:cNvPr id="5635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5E5BED6-81B7-4561-8DF1-1E84B2543BB8}" type="slidenum">
              <a:rPr lang="en-US" altLang="en-US" sz="1400" b="1">
                <a:latin typeface="Calibri" pitchFamily="34" charset="0"/>
              </a:rPr>
              <a:pPr algn="r"/>
              <a:t>51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789363"/>
            <a:ext cx="247491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188" y="1989138"/>
          <a:ext cx="8029575" cy="44640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15126"/>
                <a:gridCol w="1500090"/>
                <a:gridCol w="1214359"/>
              </a:tblGrid>
              <a:tr h="70098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รายละเอียด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700" marB="457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ประเภทงบประมาณ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มติที่ประชุม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700" marB="457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9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700" marB="457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000" kern="1200" dirty="0">
                        <a:solidFill>
                          <a:schemeClr val="tx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700" marB="45700" anchor="ctr"/>
                </a:tc>
              </a:tr>
              <a:tr h="2529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4. ซ่อมบำรุงรักษาเครื่องจักร อุปกรณ์ ที่อยู่ใน 12 รายการ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ในโปรแกรม </a:t>
                      </a:r>
                      <a:r>
                        <a:rPr lang="en-US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PM </a:t>
                      </a: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ในระบบจำหน่ายเพื่อให้ใช้งานได้ดังเดิม ได้แก่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    4.1 มอเตอร์                       4.7    หม้อแปลงไฟฟ้า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    4.2 เครื่องสูบน้ำ                  4.8    เครื่องผสมสารเคมี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    4.3 เครื่องจ่ายสารเคมี          4.9    ถังผสมสารเคมี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    4.4 เครื่องจ่ายแก๊สคลอรีน     4.10  ถังจ่ายสารเคมี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    4.5 เครื่องยนต์                   4.11 </a:t>
                      </a:r>
                      <a:r>
                        <a:rPr lang="en-US" sz="2000" kern="12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ตู้ควบคุมมอเตอร์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latin typeface="JasmineUPC" pitchFamily="18" charset="-34"/>
                          <a:cs typeface="JasmineUPC" pitchFamily="18" charset="-34"/>
                        </a:rPr>
                        <a:t>    4.6 เครื่องกำเนิดไฟฟ้า          4.12  ชุดขับประตูน้ำไฟฟ้า </a:t>
                      </a:r>
                      <a:endParaRPr lang="th-TH" sz="2000" kern="1200" dirty="0" smtClean="0">
                        <a:solidFill>
                          <a:schemeClr val="tx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kern="1200" dirty="0">
                        <a:solidFill>
                          <a:schemeClr val="tx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400" b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3" marR="91433" marT="45700" marB="45700"/>
                </a:tc>
              </a:tr>
              <a:tr h="837134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5. การบำรุงรักษาตามที่กำหนดไว้หรือเมื่อถึงเกณฑ์ที่กำหนด</a:t>
                      </a:r>
                    </a:p>
                    <a:p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โดยมิได้เปลี่ยนอุปกรณ์หลักถือว่าเป็นการซ่อมแซมบำรุงรักษาตามปกติ</a:t>
                      </a:r>
                      <a:endParaRPr lang="th-TH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679" marB="45679"/>
                </a:tc>
                <a:tc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679" marB="4567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679" marB="45679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34925" y="1268413"/>
            <a:ext cx="9144000" cy="642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2.1.3 หลักเกณฑ์การพิจารณาการเปลี่ยนชิ้นส่วนสำคัญของทรัพย์สิน</a:t>
            </a:r>
          </a:p>
        </p:txBody>
      </p:sp>
      <p:sp>
        <p:nvSpPr>
          <p:cNvPr id="57371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67340C3-AE24-4A63-BDEA-A7D65551BA1E}" type="slidenum">
              <a:rPr lang="en-US" altLang="en-US" sz="1400" b="1">
                <a:latin typeface="Calibri" pitchFamily="34" charset="0"/>
              </a:rPr>
              <a:pPr algn="r"/>
              <a:t>52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2428875"/>
          <a:ext cx="8915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346"/>
                <a:gridCol w="3000396"/>
                <a:gridCol w="1928826"/>
                <a:gridCol w="1847832"/>
              </a:tblGrid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en-US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JasmineUPC" pitchFamily="18" charset="-34"/>
                          <a:cs typeface="JasmineUPC" pitchFamily="18" charset="-34"/>
                        </a:rPr>
                        <a:t>ชิ้นส่วนสำคัญของทรัพย์สิน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JasmineUPC" pitchFamily="18" charset="-34"/>
                          <a:cs typeface="JasmineUPC" pitchFamily="18" charset="-34"/>
                        </a:rPr>
                        <a:t>(อุปกรณ์หลัก)</a:t>
                      </a:r>
                      <a:endParaRPr lang="en-US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ประเภทงบประมาณ (มติที่ประชุม)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 rowSpan="5"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JasmineUPC" pitchFamily="18" charset="-34"/>
                          <a:cs typeface="JasmineUPC" pitchFamily="18" charset="-34"/>
                        </a:rPr>
                        <a:t>เครื่องจ่ายสารเคมี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JasmineUPC" pitchFamily="18" charset="-34"/>
                          <a:cs typeface="JasmineUPC" pitchFamily="18" charset="-34"/>
                        </a:rPr>
                        <a:t>ตัวเรือน</a:t>
                      </a:r>
                      <a:endParaRPr lang="en-US" sz="24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JasmineUPC" pitchFamily="18" charset="-34"/>
                          <a:cs typeface="JasmineUPC" pitchFamily="18" charset="-34"/>
                        </a:rPr>
                        <a:t>ไดอะแฟรม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th-TH" sz="24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JasmineUPC" pitchFamily="18" charset="-34"/>
                          <a:cs typeface="JasmineUPC" pitchFamily="18" charset="-34"/>
                        </a:rPr>
                        <a:t>ชุดเกียร์</a:t>
                      </a:r>
                      <a:endParaRPr lang="en-US" sz="24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th-TH" sz="24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JasmineUPC" pitchFamily="18" charset="-34"/>
                          <a:cs typeface="JasmineUPC" pitchFamily="18" charset="-34"/>
                        </a:rPr>
                        <a:t>มอเตอร์</a:t>
                      </a:r>
                      <a:endParaRPr lang="en-US" sz="24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th-TH" sz="24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JasmineUPC" pitchFamily="18" charset="-34"/>
                          <a:cs typeface="JasmineUPC" pitchFamily="18" charset="-34"/>
                        </a:rPr>
                        <a:t>ชิ้นส่วนที่ไม่ใช่อุปกรณ์หลัก</a:t>
                      </a:r>
                      <a:endParaRPr lang="en-US" sz="24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588" y="1412875"/>
            <a:ext cx="914400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ตัวอย่าง หลักเกณฑ์การพิจารณาการเปลี่ยนชิ้นส่วนที่สำคัญของทรัพย์สิน (อุปกรณ์หลัก)</a:t>
            </a:r>
          </a:p>
        </p:txBody>
      </p:sp>
      <p:pic>
        <p:nvPicPr>
          <p:cNvPr id="584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581525"/>
            <a:ext cx="19446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1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56C6398-05CD-45F4-AD14-353611D7DAA9}" type="slidenum">
              <a:rPr lang="en-US" altLang="en-US" sz="1400" b="1">
                <a:latin typeface="Calibri" pitchFamily="34" charset="0"/>
              </a:rPr>
              <a:pPr algn="r"/>
              <a:t>53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88" y="2781300"/>
          <a:ext cx="8785225" cy="310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544"/>
                <a:gridCol w="2953168"/>
                <a:gridCol w="1851661"/>
                <a:gridCol w="1820852"/>
              </a:tblGrid>
              <a:tr h="45709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รายการ</a:t>
                      </a: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ชิ้นส่วนสำคัญของทรัพย์สิน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(อุปกรณ์หลัก)</a:t>
                      </a: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ประเภทงบประมาณ (มติที่ประชุม)</a:t>
                      </a: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งบลงทุน</a:t>
                      </a: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งบทำการ</a:t>
                      </a: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57098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เครื่องจ่ายแก๊สคลอรีน</a:t>
                      </a:r>
                    </a:p>
                  </a:txBody>
                  <a:tcPr marL="91443" marR="91443" marT="45680" marB="4568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หัวจ่ายแก๊ส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3" marR="91443" marT="45680" marB="4568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2283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หลอดแก้ว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ปรับอัตราการไหล</a:t>
                      </a:r>
                    </a:p>
                  </a:txBody>
                  <a:tcPr marL="91443" marR="91443"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3" marR="91443"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/>
                </a:tc>
              </a:tr>
              <a:tr h="45709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kern="1200" dirty="0" smtClean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อีเจคเตอร์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3" marR="91443"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/>
                </a:tc>
              </a:tr>
              <a:tr h="45709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kern="1200" dirty="0" smtClean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ชิ้นส่วนที่ไม่ใช่อุปกรณ์หลัก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43" marR="91443"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3" marR="91443" marT="45680" marB="4568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588" y="1412875"/>
            <a:ext cx="914400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ตัวอย่าง หลักเกณฑ์การพิจารณาการเปลี่ยนชิ้นส่วนที่สำคัญของทรัพย์สิน (อุปกรณ์หลัก)</a:t>
            </a:r>
          </a:p>
        </p:txBody>
      </p:sp>
      <p:pic>
        <p:nvPicPr>
          <p:cNvPr id="5942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373688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3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A9ED1CB-8A6C-4626-9688-B1FF51E81547}" type="slidenum">
              <a:rPr lang="en-US" altLang="en-US" sz="1400" b="1">
                <a:latin typeface="Calibri" pitchFamily="34" charset="0"/>
              </a:rPr>
              <a:pPr algn="r"/>
              <a:t>54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2300288"/>
          <a:ext cx="8915400" cy="356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850"/>
                <a:gridCol w="2643206"/>
                <a:gridCol w="1714512"/>
                <a:gridCol w="1847832"/>
              </a:tblGrid>
              <a:tr h="396169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en-US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ชิ้นส่วนสำคัญของทรัพย์สิน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(อุปกรณ์หลัก)</a:t>
                      </a:r>
                      <a:endParaRPr lang="en-US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ประเภทงบประมาณ (มติที่ประชุม)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6169">
                <a:tc rowSpan="7"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เครื่องสูบน้ำแบบเทอร์ไบน์</a:t>
                      </a:r>
                    </a:p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กำหนดวงเงิน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(ราคาสูงเกิน 150</a:t>
                      </a:r>
                      <a:r>
                        <a:rPr lang="en-US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,000 </a:t>
                      </a:r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บาท)</a:t>
                      </a:r>
                    </a:p>
                  </a:txBody>
                  <a:tcPr marT="45692" marB="45692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เรือนสูบ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T="45692" marB="45692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169">
                <a:tc vMerge="1">
                  <a:txBody>
                    <a:bodyPr/>
                    <a:lstStyle/>
                    <a:p>
                      <a:pPr algn="l"/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ใบพัด</a:t>
                      </a: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T="45692" marB="45692"/>
                </a:tc>
              </a:tr>
              <a:tr h="396169">
                <a:tc vMerge="1">
                  <a:txBody>
                    <a:bodyPr/>
                    <a:lstStyle/>
                    <a:p>
                      <a:pPr algn="l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เพลา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T="45692" marB="45692"/>
                </a:tc>
              </a:tr>
              <a:tr h="396169">
                <a:tc vMerge="1"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ท่อ </a:t>
                      </a:r>
                      <a:r>
                        <a:rPr lang="en-US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Column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T="45692" marB="45692"/>
                </a:tc>
              </a:tr>
              <a:tr h="396169">
                <a:tc vMerge="1"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มอเตอร์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T="45692" marB="45692"/>
                </a:tc>
              </a:tr>
              <a:tr h="396169">
                <a:tc vMerge="1"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ตลับลูกปืน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T="45692" marB="45692"/>
                </a:tc>
              </a:tr>
              <a:tr h="396169">
                <a:tc vMerge="1"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ชิ้นส่วนที่ไม่ใช่อุปกรณ์หลัก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692" marB="45692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588" y="1412875"/>
            <a:ext cx="914400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ตัวอย่าง หลักเกณฑ์การพิจารณาการเปลี่ยนชิ้นส่วนที่สำคัญของทรัพย์สิน (อุปกรณ์หลัก)</a:t>
            </a:r>
          </a:p>
        </p:txBody>
      </p:sp>
      <p:sp>
        <p:nvSpPr>
          <p:cNvPr id="60465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49B45F8-161A-4299-86CA-AB81EFBD86B0}" type="slidenum">
              <a:rPr lang="en-US" altLang="en-US" sz="1400" b="1">
                <a:latin typeface="Calibri" pitchFamily="34" charset="0"/>
              </a:rPr>
              <a:pPr algn="r"/>
              <a:t>55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288" y="2205038"/>
          <a:ext cx="8308975" cy="3963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721"/>
                <a:gridCol w="2643506"/>
                <a:gridCol w="1714707"/>
                <a:gridCol w="1848042"/>
              </a:tblGrid>
              <a:tr h="396399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en-US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ชิ้นส่วนสำคัญของทรัพย์สิน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(อุปกรณ์หลัก)</a:t>
                      </a:r>
                      <a:endParaRPr lang="en-US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ประเภทงบประมาณ (มติที่ประชุม)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6399">
                <a:tc rowSpan="4"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ประตูน้ำไฟฟ้า</a:t>
                      </a:r>
                    </a:p>
                  </a:txBody>
                  <a:tcPr marL="91457" marR="91457" marT="45738" marB="45738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มอเตอร์ไฟฟ้า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7" marR="91457" marT="45738" marB="45738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7" marR="91457" marT="45738" marB="45738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7" marR="91457" marT="45738" marB="45738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399"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7" marR="91447" marT="45732" marB="45732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ชุดเกียร์</a:t>
                      </a:r>
                    </a:p>
                  </a:txBody>
                  <a:tcPr marL="91457" marR="91457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7" marR="91457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7" marR="91457" marT="45738" marB="45738"/>
                </a:tc>
              </a:tr>
              <a:tr h="396399">
                <a:tc vMerge="1"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7" marR="91447" marT="45732" marB="45732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แผงควบคุม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7" marR="91457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7" marR="91457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7" marR="91457" marT="45738" marB="45738"/>
                </a:tc>
              </a:tr>
              <a:tr h="396399">
                <a:tc vMerge="1"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7" marR="91447" marT="45732" marB="45732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ชิ้นส่วนที่ไม่ใช่อุปกรณ์หลัก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7" marR="91457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7" marR="91457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7" marR="91457" marT="45738" marB="45738"/>
                </a:tc>
              </a:tr>
              <a:tr h="396399">
                <a:tc rowSpan="4"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มอเตอร์ไฟฟ้า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ตัวเรือน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/>
                </a:tc>
              </a:tr>
              <a:tr h="396399"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ขดลวด</a:t>
                      </a:r>
                    </a:p>
                  </a:txBody>
                  <a:tcPr marL="91450" marR="91450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/>
                </a:tc>
              </a:tr>
              <a:tr h="396399">
                <a:tc vMerge="1"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เพลา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/>
                </a:tc>
              </a:tr>
              <a:tr h="396399">
                <a:tc vMerge="1"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ชิ้นส่วนที่ไม่ใช่อุปกรณ์หลัก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738" marB="45738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588" y="1412875"/>
            <a:ext cx="914400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ตัวอย่าง หลักเกณฑ์การพิจารณาการเปลี่ยนชิ้นส่วนที่สำคัญของทรัพย์สิน (อุปกรณ์หลัก)</a:t>
            </a:r>
          </a:p>
        </p:txBody>
      </p:sp>
      <p:sp>
        <p:nvSpPr>
          <p:cNvPr id="6149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4E33E70-88D6-415E-B54C-7AC68C020042}" type="slidenum">
              <a:rPr lang="en-US" altLang="en-US" sz="1400" b="1">
                <a:latin typeface="Calibri" pitchFamily="34" charset="0"/>
              </a:rPr>
              <a:pPr algn="r"/>
              <a:t>56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0825" y="2205038"/>
          <a:ext cx="849788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480"/>
                <a:gridCol w="2880640"/>
                <a:gridCol w="1872416"/>
                <a:gridCol w="1584351"/>
              </a:tblGrid>
              <a:tr h="822995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รายการ</a:t>
                      </a:r>
                      <a:endParaRPr lang="en-US" sz="24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ชิ้นส่วนสำคัญของทรัพย์สิน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(อุปกรณ์หลัก)</a:t>
                      </a:r>
                      <a:endParaRPr lang="en-US" sz="24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ประเภทงบประมาณ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(มติที่ประชุม)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งบลงทุน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งบทำการ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5776">
                <a:tc rowSpan="4">
                  <a:txBody>
                    <a:bodyPr/>
                    <a:lstStyle/>
                    <a:p>
                      <a:pPr algn="l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เครี่องกวนน้ำพร้อมมอเตอร์</a:t>
                      </a:r>
                      <a:endParaRPr lang="en-US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มอเตอร์ไฟฟ้า</a:t>
                      </a:r>
                      <a:endParaRPr lang="en-US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L w="12700" cmpd="sng"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365776"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ใบพัด</a:t>
                      </a:r>
                    </a:p>
                  </a:txBody>
                  <a:tcPr marL="91450" marR="9145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76">
                <a:tc vMerge="1">
                  <a:txBody>
                    <a:bodyPr/>
                    <a:lstStyle/>
                    <a:p>
                      <a:pPr algn="ctr"/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เพลา</a:t>
                      </a:r>
                      <a:endParaRPr lang="en-US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76">
                <a:tc vMerge="1">
                  <a:txBody>
                    <a:bodyPr/>
                    <a:lstStyle/>
                    <a:p>
                      <a:pPr algn="ctr"/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ชิ้นส่วนที่ไม่ใช่อุปกรณ์หลัก</a:t>
                      </a:r>
                      <a:endParaRPr lang="en-US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211">
                <a:tc rowSpan="4">
                  <a:txBody>
                    <a:bodyPr/>
                    <a:lstStyle/>
                    <a:p>
                      <a:pPr algn="l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เครี่องกวาดตะกอน</a:t>
                      </a:r>
                    </a:p>
                    <a:p>
                      <a:pPr algn="l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แบบไฮโดรลิค</a:t>
                      </a:r>
                      <a:endParaRPr lang="en-US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699" marB="4569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ปั๊มไฮโดรลิค</a:t>
                      </a:r>
                      <a:endParaRPr lang="en-US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699" marB="4569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699" marB="4569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699" marB="4569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211"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ชุดกระบอกไฮโดรลิค</a:t>
                      </a:r>
                    </a:p>
                  </a:txBody>
                  <a:tcPr marL="91450" marR="91450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699" marB="45699"/>
                </a:tc>
              </a:tr>
              <a:tr h="396211">
                <a:tc vMerge="1"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ชุดตู้ควบคุม</a:t>
                      </a:r>
                      <a:endParaRPr lang="en-US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699" marB="45699"/>
                </a:tc>
              </a:tr>
              <a:tr h="396211">
                <a:tc vMerge="1"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ชิ้นส่วนที่ไม่ใช่อุปกรณ์หลัก</a:t>
                      </a:r>
                      <a:endParaRPr lang="en-US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0" marR="91450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0" marR="91450" marT="45699" marB="45699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588" y="1412875"/>
            <a:ext cx="914400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ตัวอย่าง หลักเกณฑ์การพิจารณาการเปลี่ยนชิ้นส่วนที่สำคัญของทรัพย์สิน (อุปกรณ์หลัก)</a:t>
            </a:r>
          </a:p>
        </p:txBody>
      </p:sp>
      <p:sp>
        <p:nvSpPr>
          <p:cNvPr id="6251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306BEA5-D4D7-4183-A05D-395669D8F03A}" type="slidenum">
              <a:rPr lang="en-US" altLang="en-US" sz="1400" b="1">
                <a:latin typeface="Calibri" pitchFamily="34" charset="0"/>
              </a:rPr>
              <a:pPr algn="r"/>
              <a:t>57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288" y="2276475"/>
          <a:ext cx="820896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662"/>
                <a:gridCol w="2923987"/>
                <a:gridCol w="1433555"/>
                <a:gridCol w="1847757"/>
              </a:tblGrid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รายการ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ชิ้นส่วนสำคัญของทรัพย์สิน</a:t>
                      </a:r>
                    </a:p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(อุปกรณ์หลัก)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ประเภทงบประมาณ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 (มติที่ประชุม)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งบลงทุน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งบทำการ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 rowSpan="3">
                  <a:txBody>
                    <a:bodyPr/>
                    <a:lstStyle/>
                    <a:p>
                      <a:pPr algn="l"/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เครื่องสูบ/ฉีด/ล้าง ตะกอน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เรือนปั๊ม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000" b="0" kern="120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/>
                      <a:endParaRPr lang="en-US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มอเตอร์ไฟฟ้า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000" b="0" kern="120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</a:tr>
              <a:tr h="228600">
                <a:tc vMerge="1">
                  <a:txBody>
                    <a:bodyPr/>
                    <a:lstStyle/>
                    <a:p>
                      <a:pPr algn="l"/>
                      <a:endParaRPr lang="th-TH" sz="24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ชิ้นส่วนที่ไม่ใช่อุปกรณ์หลัก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000" b="0" kern="120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</a:tr>
              <a:tr h="228600">
                <a:tc rowSpan="3">
                  <a:txBody>
                    <a:bodyPr/>
                    <a:lstStyle/>
                    <a:p>
                      <a:pPr algn="l"/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เครื่องอัดตะกอน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Hydraulic Pump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000" b="0" kern="120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Hydraulic Cylinder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000" b="0" kern="120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ชิ้นส่วนที่ไม่ใช่อุปกรณ์หลัก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000" b="0" kern="1200" dirty="0" smtClean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+mn-ea"/>
                        <a:cs typeface="JasmineUPC" panose="02020603050405020304" pitchFamily="18" charset="-34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588" y="1412875"/>
            <a:ext cx="914400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ตัวอย่าง หลักเกณฑ์การพิจารณาการเปลี่ยนชิ้นส่วนที่สำคัญของทรัพย์สิน (อุปกรณ์หลัก)</a:t>
            </a:r>
          </a:p>
        </p:txBody>
      </p:sp>
      <p:sp>
        <p:nvSpPr>
          <p:cNvPr id="6353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8C7921A-A5E3-4C69-8CF8-9EFD8AD0D9F1}" type="slidenum">
              <a:rPr lang="en-US" altLang="en-US" sz="1400" b="1">
                <a:latin typeface="Calibri" pitchFamily="34" charset="0"/>
              </a:rPr>
              <a:pPr algn="r"/>
              <a:t>58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2482850"/>
          <a:ext cx="8915400" cy="371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602"/>
                <a:gridCol w="2714644"/>
                <a:gridCol w="1643074"/>
                <a:gridCol w="1562080"/>
              </a:tblGrid>
              <a:tr h="457293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รายการ</a:t>
                      </a:r>
                      <a:endParaRPr lang="en-US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ชิ้นส่วนสำคัญของทรัพย์สิน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JasmineUPC" pitchFamily="18" charset="-34"/>
                          <a:cs typeface="JasmineUPC" pitchFamily="18" charset="-34"/>
                        </a:rPr>
                        <a:t>(อุปกรณ์หลัก)</a:t>
                      </a:r>
                      <a:endParaRPr lang="en-US" sz="20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ปรเภทงบประมาณ (มติที่ประชุม)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28826"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เครื่องวัดอัตราการไหลของน้ำ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- แบบ </a:t>
                      </a:r>
                      <a:r>
                        <a:rPr lang="en-US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Electro Magnetic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- </a:t>
                      </a:r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แบบ</a:t>
                      </a:r>
                      <a:r>
                        <a:rPr lang="th-TH" sz="2000" b="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en-US" sz="2000" b="0" baseline="0" dirty="0" smtClean="0">
                          <a:latin typeface="JasmineUPC" pitchFamily="18" charset="-34"/>
                          <a:cs typeface="JasmineUPC" pitchFamily="18" charset="-34"/>
                        </a:rPr>
                        <a:t>Ultrasonic </a:t>
                      </a:r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   ชุดหัววัด</a:t>
                      </a:r>
                      <a:r>
                        <a:rPr lang="th-TH" sz="2000" b="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(</a:t>
                      </a:r>
                      <a:r>
                        <a:rPr lang="en-US" sz="2000" b="0" baseline="0" dirty="0" smtClean="0">
                          <a:latin typeface="JasmineUPC" pitchFamily="18" charset="-34"/>
                          <a:cs typeface="JasmineUPC" pitchFamily="18" charset="-34"/>
                        </a:rPr>
                        <a:t>Transducer</a:t>
                      </a:r>
                      <a:r>
                        <a:rPr lang="th-TH" sz="2000" b="0" baseline="0" dirty="0" smtClean="0">
                          <a:latin typeface="JasmineUPC" pitchFamily="18" charset="-34"/>
                          <a:cs typeface="JasmineUPC" pitchFamily="18" charset="-34"/>
                        </a:rPr>
                        <a:t>)</a:t>
                      </a:r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   ชุดแสดงผล</a:t>
                      </a:r>
                      <a:endParaRPr lang="en-US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93">
                <a:tc>
                  <a:txBody>
                    <a:bodyPr/>
                    <a:lstStyle/>
                    <a:p>
                      <a:pPr algn="l"/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ชิ้นส่วนที่ไม่ใช่อุปกรณ์หลัก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30" marB="45730"/>
                </a:tc>
              </a:tr>
              <a:tr h="457293">
                <a:tc rowSpan="3"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เครื่องวัดอัตราการไหล</a:t>
                      </a:r>
                    </a:p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ของเหลวและสารเคมี</a:t>
                      </a:r>
                    </a:p>
                  </a:txBody>
                  <a:tcPr marL="91447" marR="91447" marT="45673" marB="45673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กระบอกสูบ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7" marR="91447" marT="45673" marB="4567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7" marR="91447" marT="45673" marB="4567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7" marR="91447" marT="45673" marB="45673"/>
                </a:tc>
              </a:tr>
              <a:tr h="457293">
                <a:tc vMerge="1">
                  <a:txBody>
                    <a:bodyPr/>
                    <a:lstStyle/>
                    <a:p>
                      <a:pPr algn="l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ลูกลอย</a:t>
                      </a:r>
                      <a:endParaRPr lang="en-US" sz="20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7" marR="91447" marT="45673" marB="4567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7" marR="91447" marT="45673" marB="4567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7" marR="91447" marT="45673" marB="45673"/>
                </a:tc>
              </a:tr>
              <a:tr h="457293">
                <a:tc vMerge="1"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latin typeface="JasmineUPC" pitchFamily="18" charset="-34"/>
                          <a:cs typeface="JasmineUPC" pitchFamily="18" charset="-34"/>
                        </a:rPr>
                        <a:t>ชิ้นส่วนที่ไม่ใช่อุปกรณ์หลัก</a:t>
                      </a:r>
                    </a:p>
                  </a:txBody>
                  <a:tcPr marL="91447" marR="91447" marT="45673" marB="4567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7" marR="91447" marT="45673" marB="4567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7" marR="91447" marT="45673" marB="45673"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>
          <a:xfrm>
            <a:off x="3094038" y="3716338"/>
            <a:ext cx="179387" cy="6429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88" y="1412875"/>
            <a:ext cx="914400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ตัวอย่าง หลักเกณฑ์การพิจารณาการเปลี่ยนชิ้นส่วนที่สำคัญของทรัพย์สิน (อุปกรณ์หลัก)</a:t>
            </a:r>
          </a:p>
        </p:txBody>
      </p:sp>
      <p:sp>
        <p:nvSpPr>
          <p:cNvPr id="64556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FD9F4C9-A5A4-4F0C-8C2B-2D2D44A9075E}" type="slidenum">
              <a:rPr lang="en-US" altLang="en-US" sz="1400" b="1">
                <a:latin typeface="Calibri" pitchFamily="34" charset="0"/>
              </a:rPr>
              <a:pPr algn="r"/>
              <a:t>59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xfrm>
            <a:off x="714375" y="0"/>
            <a:ext cx="7786688" cy="642938"/>
          </a:xfrm>
        </p:spPr>
        <p:txBody>
          <a:bodyPr/>
          <a:lstStyle/>
          <a:p>
            <a:r>
              <a:rPr lang="th-TH" sz="5400" smtClean="0"/>
              <a:t>ปฏิทินงบประมาณประจำปี 2561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38" y="639763"/>
          <a:ext cx="8393558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718"/>
                <a:gridCol w="1440160"/>
                <a:gridCol w="4752528"/>
                <a:gridCol w="1368152"/>
              </a:tblGrid>
              <a:tr h="0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ลำดับ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เดือน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ขั้นตอนและกิจกรรม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</a:rPr>
                        <a:t>สายงานที่รับผิดชอบ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624">
                <a:tc>
                  <a:txBody>
                    <a:bodyPr/>
                    <a:lstStyle/>
                    <a:p>
                      <a:r>
                        <a:rPr lang="th-TH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พย.</a:t>
                      </a:r>
                      <a:r>
                        <a:rPr lang="th-TH" dirty="0" smtClean="0"/>
                        <a:t>-</a:t>
                      </a:r>
                      <a:r>
                        <a:rPr lang="th-TH" dirty="0" err="1" smtClean="0"/>
                        <a:t>ธค.</a:t>
                      </a:r>
                      <a:r>
                        <a:rPr lang="th-TH" dirty="0" smtClean="0"/>
                        <a:t>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พิจารณาจัดสรรงบประมาณประจำปี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6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baseline="0" dirty="0" smtClean="0"/>
                        <a:t> </a:t>
                      </a:r>
                      <a:r>
                        <a:rPr lang="th-TH" baseline="0" dirty="0" err="1" smtClean="0"/>
                        <a:t>กงป.</a:t>
                      </a:r>
                      <a:r>
                        <a:rPr lang="th-TH" baseline="0" dirty="0" smtClean="0"/>
                        <a:t>จัดทำรายละเอียดแผนความต้องการงบประมาณลงทุนเบื้องต้น(เงินอุดหนุน) ประมาณการรายได้ และรายงานการคลัง เพื่อส่งกระทรวงมหาดไทย และสำนักงบประมาณ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err="1" smtClean="0"/>
                        <a:t>รผง.</a:t>
                      </a:r>
                      <a:endParaRPr lang="th-TH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dirty="0" err="1" smtClean="0"/>
                        <a:t>กปภ.ข.</a:t>
                      </a:r>
                      <a:r>
                        <a:rPr lang="th-TH" dirty="0" smtClean="0"/>
                        <a:t> และ </a:t>
                      </a:r>
                      <a:r>
                        <a:rPr lang="th-TH" dirty="0" err="1" smtClean="0"/>
                        <a:t>กปภ.</a:t>
                      </a:r>
                      <a:r>
                        <a:rPr lang="th-TH" dirty="0" smtClean="0"/>
                        <a:t>สาขา ประสานจังหวัดเพื่อ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รปก.</a:t>
                      </a:r>
                      <a:r>
                        <a:rPr lang="th-TH" dirty="0" smtClean="0"/>
                        <a:t>1-5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4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มค.-กพ.60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ขอให้สนับสนุนโครงการ</a:t>
                      </a:r>
                      <a:r>
                        <a:rPr lang="th-TH" baseline="0" dirty="0" smtClean="0"/>
                        <a:t> และงบประมาณ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h-TH" dirty="0" smtClean="0"/>
                        <a:t>การเสนองบประมาณประจำปี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dirty="0" smtClean="0"/>
                        <a:t> </a:t>
                      </a:r>
                      <a:r>
                        <a:rPr lang="th-TH" dirty="0" err="1" smtClean="0"/>
                        <a:t>กงป.</a:t>
                      </a:r>
                      <a:r>
                        <a:rPr lang="th-TH" dirty="0" smtClean="0"/>
                        <a:t>จัดทำคำขอตั้งงบประมาณรายจ่ายประจำปี(เงินอุดหนุน)</a:t>
                      </a:r>
                      <a:r>
                        <a:rPr lang="th-TH" baseline="0" dirty="0" smtClean="0"/>
                        <a:t> และประมาณการรายได้</a:t>
                      </a:r>
                      <a:r>
                        <a:rPr lang="th-TH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r>
                        <a:rPr lang="th-TH" dirty="0" err="1" smtClean="0"/>
                        <a:t>รผง.</a:t>
                      </a:r>
                      <a:endParaRPr lang="th-TH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u="sng" dirty="0" smtClean="0"/>
                        <a:t>รายจ่าย ส่งมหาดไทย</a:t>
                      </a:r>
                      <a:r>
                        <a:rPr lang="th-TH" u="sng" baseline="0" dirty="0" smtClean="0"/>
                        <a:t> และสำนักงบประมาณ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32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DE9C623-8075-48E1-B0AF-A798770FB7C5}" type="slidenum">
              <a:rPr lang="en-US" altLang="en-US" sz="1400" b="1">
                <a:latin typeface="Calibri" pitchFamily="34" charset="0"/>
              </a:rPr>
              <a:pPr algn="r"/>
              <a:t>6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57313"/>
            <a:ext cx="9144000" cy="642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2.1.5 ปัญหาในทางปฏิบัติที่พบบ่อย</a:t>
            </a:r>
          </a:p>
        </p:txBody>
      </p:sp>
      <p:grpSp>
        <p:nvGrpSpPr>
          <p:cNvPr id="65539" name="Group 22"/>
          <p:cNvGrpSpPr>
            <a:grpSpLocks/>
          </p:cNvGrpSpPr>
          <p:nvPr/>
        </p:nvGrpSpPr>
        <p:grpSpPr bwMode="auto">
          <a:xfrm>
            <a:off x="250825" y="1989138"/>
            <a:ext cx="8756650" cy="4419600"/>
            <a:chOff x="251520" y="1988840"/>
            <a:chExt cx="8755727" cy="4421044"/>
          </a:xfrm>
        </p:grpSpPr>
        <p:sp>
          <p:nvSpPr>
            <p:cNvPr id="3" name="TextBox 2"/>
            <p:cNvSpPr txBox="1"/>
            <p:nvPr/>
          </p:nvSpPr>
          <p:spPr>
            <a:xfrm>
              <a:off x="978518" y="2516062"/>
              <a:ext cx="4247702" cy="8305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thaiDist">
                <a:defRPr/>
              </a:pPr>
              <a:r>
                <a:rPr lang="th-TH" sz="1600" b="1" dirty="0">
                  <a:solidFill>
                    <a:schemeClr val="bg1"/>
                  </a:solidFill>
                  <a:latin typeface="JasmineUPC" pitchFamily="18" charset="-34"/>
                  <a:cs typeface="JasmineUPC" pitchFamily="18" charset="-34"/>
                </a:rPr>
                <a:t>1.1 ต้องให้เกิดความชัดเจนในการระบุชิ้นส่วนที่เป็นอุปกรณ์หลักของเครื่องจักรอุปกรณ์ นั้น และอาศัยการเทียบเคียง เพื่อจะได้ใช้งบประมาณถูกประเภท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4709" y="3664199"/>
              <a:ext cx="2147661" cy="13228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algn="thaiDist">
                <a:defRPr sz="1600">
                  <a:latin typeface="JasmineUPC" pitchFamily="18" charset="-34"/>
                  <a:cs typeface="JasmineUPC" pitchFamily="18" charset="-34"/>
                </a:defRPr>
              </a:lvl1pPr>
            </a:lstStyle>
            <a:p>
              <a:pPr>
                <a:defRPr/>
              </a:pPr>
              <a:r>
                <a:rPr lang="th-TH" dirty="0" smtClean="0"/>
                <a:t>1.2 ให้หน่วยงานที่ขอรับจัดสรร ระบุให้ชัดเจนว่าเป็นการเปลี่ยนอุปกรณ์หลักของเครื่องจักร อุปกรณ์ และมีอายุการใช้งานมากกว่า 1 ปีขึ้นไป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7869" y="1988840"/>
              <a:ext cx="5333438" cy="5240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ปัญหาที่พบ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:</a:t>
              </a: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 การใช้งบประมาณผิดประเภท</a:t>
              </a:r>
            </a:p>
          </p:txBody>
        </p:sp>
        <p:sp>
          <p:nvSpPr>
            <p:cNvPr id="13" name="Curved Right Arrow 12"/>
            <p:cNvSpPr/>
            <p:nvPr/>
          </p:nvSpPr>
          <p:spPr>
            <a:xfrm>
              <a:off x="251520" y="3087749"/>
              <a:ext cx="576202" cy="794009"/>
            </a:xfrm>
            <a:prstGeom prst="curved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4" name="Curved Left Arrow 13"/>
            <p:cNvSpPr/>
            <p:nvPr/>
          </p:nvSpPr>
          <p:spPr>
            <a:xfrm>
              <a:off x="5415114" y="2236571"/>
              <a:ext cx="395245" cy="681260"/>
            </a:xfrm>
            <a:prstGeom prst="curved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6873" name="TextBox 16"/>
            <p:cNvSpPr txBox="1">
              <a:spLocks noChangeArrowheads="1"/>
            </p:cNvSpPr>
            <p:nvPr/>
          </p:nvSpPr>
          <p:spPr bwMode="auto">
            <a:xfrm>
              <a:off x="3591268" y="3619735"/>
              <a:ext cx="5168355" cy="338248"/>
            </a:xfrm>
            <a:prstGeom prst="rect">
              <a:avLst/>
            </a:prstGeom>
            <a:solidFill>
              <a:srgbClr val="F2DCD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/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1.3 </a:t>
              </a:r>
              <a:r>
                <a:rPr lang="th-TH" sz="1600" dirty="0" err="1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กปภ.ข</a:t>
              </a:r>
              <a:r>
                <a:rPr lang="th-TH" sz="16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.1-10 ต้องวางแผนเพื่อบรรจุในปีงบประมาณโดยไม่ต้องเสนอขอ</a:t>
              </a:r>
              <a:r>
                <a:rPr lang="th-TH" sz="160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ระหว่างปี</a:t>
              </a:r>
              <a:endPara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210308" y="3619735"/>
              <a:ext cx="282545" cy="262024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05554" y="4402628"/>
              <a:ext cx="5401693" cy="8321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1600" dirty="0">
                  <a:latin typeface="JasmineUPC" pitchFamily="18" charset="-34"/>
                  <a:cs typeface="JasmineUPC" pitchFamily="18" charset="-34"/>
                </a:rPr>
                <a:t>1.4 กรณีเร่งด่วน </a:t>
              </a:r>
              <a:r>
                <a:rPr lang="en-US" sz="1600" dirty="0">
                  <a:latin typeface="JasmineUPC" pitchFamily="18" charset="-34"/>
                  <a:cs typeface="JasmineUPC" pitchFamily="18" charset="-34"/>
                </a:rPr>
                <a:t>: </a:t>
              </a:r>
              <a:r>
                <a:rPr lang="th-TH" sz="1600" dirty="0">
                  <a:latin typeface="JasmineUPC" pitchFamily="18" charset="-34"/>
                  <a:cs typeface="JasmineUPC" pitchFamily="18" charset="-34"/>
                </a:rPr>
                <a:t>เพิ่มกรอบงบประมาณ อาศัยตามคำสั่ง 1216/2553 (งบสำรองกรณีจำเป็นเร่งด่วน-แก้ปัญหาเฉพาะหน้า) โดยมอบอำนาจให้ รปก. และ ผอ.กปภ.ข. อนุมัติและพิจารณาร่วมกัน เพื่อให้เกิดความคล่องตัว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6022205" y="4008070"/>
              <a:ext cx="296959" cy="298419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6877" name="TextBox 20"/>
            <p:cNvSpPr txBox="1">
              <a:spLocks noChangeArrowheads="1"/>
            </p:cNvSpPr>
            <p:nvPr/>
          </p:nvSpPr>
          <p:spPr bwMode="auto">
            <a:xfrm>
              <a:off x="1053123" y="5579350"/>
              <a:ext cx="4636598" cy="83053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1.5 เนื่องจากมีการควบคุมค่าใช้จ่าย มีผลทำให้ </a:t>
              </a:r>
              <a:r>
                <a:rPr lang="en-US" sz="16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EBITDA  </a:t>
              </a:r>
              <a:r>
                <a:rPr lang="th-TH" sz="16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(กำไรก่อนดอก</a:t>
              </a:r>
              <a:r>
                <a:rPr lang="en-US" sz="16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th-TH" sz="16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เบี้ย</a:t>
              </a:r>
              <a:r>
                <a:rPr lang="en-US" sz="16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 </a:t>
              </a:r>
              <a:r>
                <a:rPr lang="th-TH" sz="1600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ภาษี ค่าเสื่อม และค่าตัดจำหน่าย) ที่เป็นตัวชี้วัดองค์กรก่อให้เกิดประสิทธิภาพ ถูกต้องตามประเภทงบประมาณ และตามวัตถุประสงค์ต่อไป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7247583">
              <a:off x="5888869" y="5375339"/>
              <a:ext cx="296959" cy="231751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</p:grpSp>
      <p:pic>
        <p:nvPicPr>
          <p:cNvPr id="6554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052638"/>
            <a:ext cx="13811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91B5325-6002-4617-B93B-66060F99ABA5}" type="slidenum">
              <a:rPr lang="en-US" altLang="en-US" sz="1400" b="1">
                <a:latin typeface="Calibri" pitchFamily="34" charset="0"/>
              </a:rPr>
              <a:pPr algn="r"/>
              <a:t>60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443663" y="66675"/>
            <a:ext cx="1441450" cy="1081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85750"/>
            <a:ext cx="9144000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2.1.5 ปัญหาในทางปฏิบัติที่พบบ่อย (รายจ่ายฝ่ายทุน) - สิ่งก่อสร้าง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850" y="1268413"/>
          <a:ext cx="8469313" cy="44164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3647"/>
                <a:gridCol w="5410690"/>
                <a:gridCol w="1057020"/>
                <a:gridCol w="1197956"/>
              </a:tblGrid>
              <a:tr h="457151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CASE </a:t>
                      </a:r>
                      <a:r>
                        <a:rPr lang="th-TH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ปัญหา</a:t>
                      </a:r>
                      <a:r>
                        <a:rPr lang="th-TH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ในทางปฏิบัติที่พบบ่อย</a:t>
                      </a:r>
                      <a:endParaRPr lang="th-TH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JasmineUPC" pitchFamily="18" charset="-34"/>
                          <a:cs typeface="JasmineUPC" pitchFamily="18" charset="-34"/>
                        </a:rPr>
                        <a:t>ประเภทงบประมาณ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9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งบลงทุน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JasmineUPC" pitchFamily="18" charset="-34"/>
                          <a:cs typeface="JasmineUPC" pitchFamily="18" charset="-34"/>
                        </a:rPr>
                        <a:t>งบทำการ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</a:tr>
              <a:tr h="914341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1.</a:t>
                      </a:r>
                      <a:endParaRPr lang="th-TH" sz="18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ก่อสร้างศาลพระภูมิเจ้าที่ วงเงิน 100,000 บาท ซึ่งมี</a:t>
                      </a:r>
                      <a:r>
                        <a:rPr lang="th-TH" sz="18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งานฐานรากและมีงานโครงสร้าง ปูกระเบื้อง/ทาสี/ตั้งศาล</a:t>
                      </a:r>
                      <a:r>
                        <a:rPr lang="th-TH" sz="18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จัดสรรจากงบทำการ เนื่องจาก มาตรฐานฉบับ... ถือว่า</a:t>
                      </a:r>
                      <a:r>
                        <a:rPr lang="th-TH" sz="18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ไ</a:t>
                      </a:r>
                      <a:r>
                        <a:rPr lang="th-TH" sz="1800" spc="-1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ม่ใช่การดำเนินการ ตามภาระกิจกิจการ (ขายน้ำ) ของ กปภ.</a:t>
                      </a:r>
                      <a:endParaRPr lang="th-TH" sz="1800" b="0" spc="-100" baseline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ctr"/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</a:tr>
              <a:tr h="914341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2.</a:t>
                      </a:r>
                      <a:endParaRPr lang="th-TH" sz="1800" b="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การเคลื่อนย้าย </a:t>
                      </a:r>
                      <a:r>
                        <a:rPr lang="en-US" sz="1800" dirty="0" smtClean="0">
                          <a:latin typeface="JasmineUPC" pitchFamily="18" charset="-34"/>
                          <a:cs typeface="JasmineUPC" pitchFamily="18" charset="-34"/>
                        </a:rPr>
                        <a:t>Mobile Plant </a:t>
                      </a: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ขนาด 2000 ลบ.ม./ชม.</a:t>
                      </a:r>
                    </a:p>
                    <a:p>
                      <a:r>
                        <a:rPr lang="th-TH" sz="1800" u="sng" dirty="0" smtClean="0">
                          <a:latin typeface="JasmineUPC" pitchFamily="18" charset="-34"/>
                          <a:cs typeface="JasmineUPC" pitchFamily="18" charset="-34"/>
                        </a:rPr>
                        <a:t>กรณีที่ 1</a:t>
                      </a: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 : ติดตั้งใหม่โดยมีเฉพาะค่าแรง+สายไฟฟ้า ค่าขนส่ง ถึงแม้นมีวงเงินสูง ก็เข้าข่ายงบทำการ</a:t>
                      </a:r>
                      <a:endParaRPr lang="th-TH" sz="18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  <a:sym typeface="Wingdings 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</a:tr>
              <a:tr h="8200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u="sng" dirty="0" smtClean="0">
                          <a:latin typeface="JasmineUPC" pitchFamily="18" charset="-34"/>
                          <a:cs typeface="JasmineUPC" pitchFamily="18" charset="-34"/>
                        </a:rPr>
                        <a:t>กรณีที่ 2</a:t>
                      </a: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 : ติดตั้งใหม่มีงานฐานราก+ค่าขนส่ง+ค่าแรง+สายไฟ เข้าข่ายงบลงทุน เพราะถือว่า</a:t>
                      </a:r>
                      <a:r>
                        <a:rPr lang="th-TH" sz="18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JasmineUPC" pitchFamily="18" charset="-34"/>
                          <a:cs typeface="JasmineUPC" pitchFamily="18" charset="-34"/>
                        </a:rPr>
                        <a:t>มีการก่อสร้างทรัพย์สินใหม่เกิดขึ้น</a:t>
                      </a:r>
                      <a:endParaRPr lang="th-TH" sz="1800" b="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  <a:sym typeface="Wingdings 2"/>
                        </a:rPr>
                        <a:t></a:t>
                      </a: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8" marR="91438" marT="45699" marB="45699"/>
                </a:tc>
              </a:tr>
              <a:tr h="914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3.</a:t>
                      </a:r>
                      <a:endParaRPr lang="th-TH" sz="18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80" marB="456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ก่อสร้างแท่นน้ำประปาดื่มได้ วงเงินประมาณ 20,000 บาท และทำบริเวณที่ไม่ใช่ทรัพย์สิน กปภ. เช่น สวนสาธารณะ,หน้าที่ว่าการอำเภอ ใช้จากงบลงทุน เนื่องจากการดูแลรักษา เป็นความรับผิดชอบของ กปภ. แต่เพียงผู้เดียว</a:t>
                      </a:r>
                      <a:endParaRPr lang="th-TH" sz="1800" b="1" kern="1200" dirty="0" smtClean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000" b="1" kern="1200" dirty="0" smtClean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80" marB="45680"/>
                </a:tc>
              </a:tr>
            </a:tbl>
          </a:graphicData>
        </a:graphic>
      </p:graphicFrame>
      <p:sp>
        <p:nvSpPr>
          <p:cNvPr id="6660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90E6E32-8475-44AD-9AE2-8ABB42200638}" type="slidenum">
              <a:rPr lang="en-US" altLang="en-US" sz="1400" b="1">
                <a:latin typeface="Calibri" pitchFamily="34" charset="0"/>
              </a:rPr>
              <a:pPr algn="r"/>
              <a:t>61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451725" y="1052513"/>
            <a:ext cx="1584325" cy="11668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357313"/>
            <a:ext cx="9144000" cy="642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 2.1.5 ปัญหาในทางปฏิบัติที่พบบ่อย (รายจ่ายฝ่ายทุน) - สิ่งก่อสร้าง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313" y="2260600"/>
          <a:ext cx="8891587" cy="33972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14681"/>
                <a:gridCol w="5790967"/>
                <a:gridCol w="1071534"/>
                <a:gridCol w="1214405"/>
              </a:tblGrid>
              <a:tr h="45730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ลำดับ</a:t>
                      </a:r>
                      <a:endParaRPr lang="th-TH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7" marR="91437" marT="45706" marB="45706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CASE </a:t>
                      </a: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ปัญหาในทางปฏิบัติที่พบบ่อย</a:t>
                      </a:r>
                      <a:endParaRPr lang="th-TH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7" marR="91437" marT="45706" marB="45706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ประเภทงบประมาณ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7" marR="91437" marT="45706" marB="45706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2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งบลงทุน</a:t>
                      </a: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7" marR="91437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งบทำการ</a:t>
                      </a: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7" marR="91437" marT="45706" marB="45706" anchor="ctr"/>
                </a:tc>
              </a:tr>
              <a:tr h="1737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</a:t>
                      </a:r>
                      <a:r>
                        <a:rPr lang="th-TH" sz="18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.</a:t>
                      </a:r>
                      <a:endParaRPr lang="th-TH" sz="18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การพิจารณา</a:t>
                      </a:r>
                      <a:r>
                        <a:rPr lang="th-TH" sz="1800" b="0" u="sng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เปลี่ยน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= งบลงทุน (เครื่องสูบน้ำ) เนื่องจากความเห็นของทางวิศวกรรม แจ้งว่าอะไหล่ทุกตัวถือว่าสำคัญทั้งหมด จึงเข้าข่ายงบลงทุน แต่ทางบัญชี มองว่าอะไหล่ที่เป็นหัวใจสำคัญและจะต้องซ่อมครั้งใหญ่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Overhaul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จึงถือว่าเป็นงบลงทุน มิฉะนั้นสิน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ทรัพย์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ของ </a:t>
                      </a:r>
                      <a:r>
                        <a:rPr lang="th-TH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กปภ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. (</a:t>
                      </a:r>
                      <a:r>
                        <a:rPr lang="th-TH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กบท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.) จะมีมากกว่า 10,000 รายการ ดังนั้น จึงเห็นควรให้หน่วย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งานผู้ขอรับจัดสรรระบุให้ชัดเจนว่าเป็นอะไหล่ที่สำคัญหรือไม่/หรืออาจต้องให้ </a:t>
                      </a:r>
                      <a:r>
                        <a:rPr lang="th-TH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กบท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. ระบุทรัพย์สินรายการที่ทั้งเปลี่ยน หรือ ซ่อม บ่อยครั้งในการปิดงานนั้นๆ</a:t>
                      </a: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0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7" marR="91437" marT="45706" marB="45706"/>
                </a:tc>
              </a:tr>
              <a:tr h="805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การพิจารณา </a:t>
                      </a:r>
                      <a:r>
                        <a:rPr lang="th-TH" sz="1800" b="0" u="sng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ซ่อม</a:t>
                      </a: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= งบทำการ (เครื่องสูบน้ำ) ชิ้นส่วนที่ไม่ใช่อุปกรณ์หลัก และเป็นการซ่อมบำรุงรักษา</a:t>
                      </a:r>
                      <a:endParaRPr lang="th-TH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7" marR="91437" marT="45742" marB="4574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7" marR="91437" marT="45742" marB="4574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7" marR="91437" marT="45742" marB="45742"/>
                </a:tc>
              </a:tr>
            </a:tbl>
          </a:graphicData>
        </a:graphic>
      </p:graphicFrame>
      <p:sp>
        <p:nvSpPr>
          <p:cNvPr id="67615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346436D-3E72-4ADB-95F9-01BA9E639738}" type="slidenum">
              <a:rPr lang="en-US" altLang="en-US" sz="1400" b="1">
                <a:latin typeface="Calibri" pitchFamily="34" charset="0"/>
              </a:rPr>
              <a:pPr algn="r"/>
              <a:t>62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451725" y="1052513"/>
            <a:ext cx="1584325" cy="11668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357313"/>
            <a:ext cx="9144000" cy="642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2.1.5 ปัญหาในทางปฏิบัติที่พบบ่อย (รายจ่ายฝ่ายทุน) - สิ่งก่อสร้าง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3" y="2260600"/>
          <a:ext cx="8929687" cy="37623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18173"/>
                <a:gridCol w="6016767"/>
                <a:gridCol w="875138"/>
                <a:gridCol w="1219609"/>
              </a:tblGrid>
              <a:tr h="45721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ลำดับ</a:t>
                      </a:r>
                      <a:endParaRPr lang="th-TH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97" marB="4569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CASE </a:t>
                      </a: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ปัญหาในทางปฏิบัติที่พบบ่อย</a:t>
                      </a:r>
                      <a:endParaRPr lang="th-TH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97" marB="4569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ประเภทงบประมาณ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697" marB="4569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งบลงทุน</a:t>
                      </a: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97" marB="4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งบทำการ</a:t>
                      </a: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97" marB="45697" anchor="ctr"/>
                </a:tc>
              </a:tr>
              <a:tr h="1188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5.</a:t>
                      </a:r>
                      <a:endParaRPr lang="th-TH" sz="18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งานซ่อมแซมฝาถังและผนังด้านขวาถังน้ำใสขนาด 6,000 ลบ.ม. วงเงิน 3,899,000 บาท ซึ่งหากทำการซ่อมแซมแล้วจะมีอายุการใช้งานได้ประมาณ 10 ปี โดยสินทรัพย์เดิมมีอายุการใช้งาน 33 ปี ปัจจุบันใช้งานมาแล้ว 18 ปี คงเหลือ 15 ปี หลังการปรับปรุงอายุการใช้งานลดลงจากเดิม 5 ปี</a:t>
                      </a: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0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97" marB="45697"/>
                </a:tc>
              </a:tr>
              <a:tr h="914549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6.</a:t>
                      </a:r>
                      <a:endParaRPr lang="th-TH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มาตรท่อธาร ในกรณีที่ใช้มาตรวัดน้ำเดิม และเป็นมาตรที่ไม่มีราคา เนื่องจากเป็นมาตรเก่าที่ยังสามารถใช้งานได้นั้น กบท. มองว่าเป็นงบลงทุน เพราะ สามารถปิดงานโดยใช้ค่าอุปกรณ์และค่าแรงเป็นทุนทรัพย์สินของมาตรได้</a:t>
                      </a: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733" marB="45733"/>
                </a:tc>
              </a:tr>
              <a:tr h="805532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7.</a:t>
                      </a:r>
                      <a:endParaRPr lang="th-TH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เปลี่ยนประตูสำนักงานใหม่ จากประตูปกติ เป็นประตูอัตโนมัติ จำนวนเงินประมาณ 38,000 บาท โดยใช้ประตูเดิมแต่มีการติดตั้งชุดรางและมอเตอร์เพิ่ม</a:t>
                      </a: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733" marB="45733"/>
                </a:tc>
              </a:tr>
            </a:tbl>
          </a:graphicData>
        </a:graphic>
      </p:graphicFrame>
      <p:sp>
        <p:nvSpPr>
          <p:cNvPr id="6864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AD95E8D-3B8F-458B-972C-934B3877719F}" type="slidenum">
              <a:rPr lang="en-US" altLang="en-US" sz="1400" b="1">
                <a:latin typeface="Calibri" pitchFamily="34" charset="0"/>
              </a:rPr>
              <a:pPr algn="r"/>
              <a:t>63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451725" y="1052513"/>
            <a:ext cx="1584325" cy="11668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357313"/>
            <a:ext cx="9144000" cy="642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2.1.5 ปัญหาในทางปฏิบัติที่พบบ่อย (รายจ่ายฝ่ายทุน) - สิ่งก่อสร้าง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3" y="2260600"/>
          <a:ext cx="8929687" cy="36718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18173"/>
                <a:gridCol w="6016767"/>
                <a:gridCol w="875138"/>
                <a:gridCol w="1219609"/>
              </a:tblGrid>
              <a:tr h="45732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ลำดับ</a:t>
                      </a:r>
                      <a:endParaRPr lang="th-TH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709" marB="4570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CASE </a:t>
                      </a: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ปัญหาในทางปฏิบัติที่พบบ่อย</a:t>
                      </a:r>
                      <a:endParaRPr lang="th-TH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709" marB="4570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ประเภทงบประมาณ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709" marB="4570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4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งบลงทุน</a:t>
                      </a: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งบทำการ</a:t>
                      </a: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709" marB="45709" anchor="ctr"/>
                </a:tc>
              </a:tr>
              <a:tr h="10062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8.</a:t>
                      </a:r>
                      <a:endParaRPr lang="th-TH" sz="18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ป้าย ต่างๆ เช่น ป้ายบอกทาง ป้ายแสดงวิสัยทัศน์ ป้ายชื่อหน่วยงาน</a:t>
                      </a:r>
                    </a:p>
                    <a:p>
                      <a:r>
                        <a:rPr lang="th-TH" sz="2000" b="0" u="sng" spc="-10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กรณีที่ 1</a:t>
                      </a:r>
                      <a:r>
                        <a:rPr lang="th-TH" sz="2000" b="0" spc="-10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: ติดตั้งป้ายอยู่บน</a:t>
                      </a:r>
                      <a:r>
                        <a:rPr lang="th-TH" sz="2000" b="0" u="sng" spc="-10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พื้นที่ของบุคคลอื่น</a:t>
                      </a:r>
                      <a:r>
                        <a:rPr lang="th-TH" sz="2000" b="0" spc="-10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ไม่ใช่พื้นที่ของ </a:t>
                      </a:r>
                      <a:r>
                        <a:rPr lang="th-TH" sz="2000" b="0" spc="-100" baseline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กปภ. ให้บันทึกเป็นค่าใช้จ่าย พิจารณาจัดสรรจากงบประมาณทำการ</a:t>
                      </a: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  <a:sym typeface="Wingdings 2"/>
                        </a:rPr>
                        <a:t></a:t>
                      </a: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 marL="91439" marR="91439" marT="45731" marB="45731"/>
                </a:tc>
              </a:tr>
              <a:tr h="1006238">
                <a:tc>
                  <a:txBody>
                    <a:bodyPr/>
                    <a:lstStyle/>
                    <a:p>
                      <a:pPr algn="ctr"/>
                      <a:endParaRPr lang="th-TH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743" marB="45743"/>
                </a:tc>
                <a:tc>
                  <a:txBody>
                    <a:bodyPr/>
                    <a:lstStyle/>
                    <a:p>
                      <a:r>
                        <a:rPr lang="th-TH" sz="2000" b="0" u="sng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กรณีที่ 2</a:t>
                      </a:r>
                      <a:r>
                        <a:rPr lang="th-TH" sz="20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: ติดตั้งบน</a:t>
                      </a:r>
                      <a:r>
                        <a:rPr lang="th-TH" sz="2000" b="0" u="sng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พื้นที่ของ กปภ.</a:t>
                      </a:r>
                      <a:r>
                        <a:rPr lang="th-TH" sz="20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บันทึกเป็นค่าใช้จ่าย  </a:t>
                      </a:r>
                      <a:r>
                        <a:rPr lang="th-TH" sz="2000" b="0" spc="-100" baseline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พิจารณาจัดสรรจากงบประมาณทำการ  ยกเว้น ป้ายชื่อการประปา</a:t>
                      </a:r>
                      <a:r>
                        <a:rPr lang="th-TH" sz="20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ที่ทำด้วยคอนกรีตเสริมเหล็ก (คสล.) พิจารณาจัดสรรจากงบประมาณลงทุน</a:t>
                      </a: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  <a:sym typeface="Wingdings 2"/>
                        </a:rPr>
                        <a:t></a:t>
                      </a: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 marL="91439" marR="91439" marT="45731" marB="45731"/>
                </a:tc>
              </a:tr>
              <a:tr h="805740">
                <a:tc>
                  <a:txBody>
                    <a:bodyPr/>
                    <a:lstStyle/>
                    <a:p>
                      <a:pPr algn="ctr"/>
                      <a:endParaRPr lang="th-TH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743" marB="45743"/>
                </a:tc>
                <a:tc>
                  <a:txBody>
                    <a:bodyPr/>
                    <a:lstStyle/>
                    <a:p>
                      <a:r>
                        <a:rPr lang="th-TH" sz="2000" b="0" u="sng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กรณีที่ 3</a:t>
                      </a:r>
                      <a:r>
                        <a:rPr lang="th-TH" sz="20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: ติดตั้งบนพื้นที่ของ กปภ. เป็นป้ายชื่อการประปาที่ทำด้วยคอนกรีตเสริมเหล็ก (คสล.) พิจารณาจัดสรรจากงบประมาณลงทุน</a:t>
                      </a: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  <a:sym typeface="Wingdings 2"/>
                        </a:rPr>
                        <a:t></a:t>
                      </a: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 marL="91439" marR="91439" marT="45731" marB="45731"/>
                </a:tc>
              </a:tr>
            </a:tbl>
          </a:graphicData>
        </a:graphic>
      </p:graphicFrame>
      <p:sp>
        <p:nvSpPr>
          <p:cNvPr id="69668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0D26F7C-DEB2-4593-B414-9661F8E70CAF}" type="slidenum">
              <a:rPr lang="en-US" altLang="en-US" sz="1400" b="1">
                <a:latin typeface="Calibri" pitchFamily="34" charset="0"/>
              </a:rPr>
              <a:pPr algn="r"/>
              <a:t>64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451725" y="1052513"/>
            <a:ext cx="1584325" cy="11668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357313"/>
            <a:ext cx="9144000" cy="642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2.1.5 ปัญหาในทางปฏิบัติที่พบบ่อย (รายจ่ายฝ่ายทุน) - สิ่งก่อสร้าง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900" y="2420938"/>
          <a:ext cx="8929688" cy="196056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18173"/>
                <a:gridCol w="6016768"/>
                <a:gridCol w="875138"/>
                <a:gridCol w="1219609"/>
              </a:tblGrid>
              <a:tr h="45709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ลำดับ</a:t>
                      </a:r>
                      <a:endParaRPr lang="th-TH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66" marB="45666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CASE </a:t>
                      </a:r>
                      <a:r>
                        <a:rPr lang="th-TH" sz="2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ปัญหาในทางปฏิบัติที่พบบ่อย</a:t>
                      </a:r>
                      <a:endParaRPr lang="th-TH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66" marB="45666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ประเภทงบประมาณ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666" marB="45666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3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งบลงทุน</a:t>
                      </a: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66" marB="4566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งบทำการ</a:t>
                      </a: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39" marR="91439" marT="45666" marB="45666" anchor="ctr"/>
                </a:tc>
              </a:tr>
              <a:tr h="439653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9.</a:t>
                      </a:r>
                      <a:endParaRPr lang="th-TH" sz="20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696" marB="45696"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การสร้างฝายเพื่อกักน้ำในที่สาธารณะ เนื่องจาก กปภ. ร่วมใช้ประโยชน์</a:t>
                      </a:r>
                    </a:p>
                  </a:txBody>
                  <a:tcPr marL="91439" marR="91439" marT="45696" marB="456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0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696" marB="456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696" marB="45696"/>
                </a:tc>
              </a:tr>
              <a:tr h="667688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10.</a:t>
                      </a:r>
                      <a:endParaRPr lang="th-TH" sz="20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696" marB="45696"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การขุดลอกและสร้างเขื่อนป้องกันตลิ่งในแหล่งน้ำสาธารณะ หรือพื้นที่ของกรมชลประทาน </a:t>
                      </a:r>
                    </a:p>
                  </a:txBody>
                  <a:tcPr marL="91439" marR="91439" marT="45696" marB="456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20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696" marB="456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696" marB="45696"/>
                </a:tc>
              </a:tr>
            </a:tbl>
          </a:graphicData>
        </a:graphic>
      </p:graphicFrame>
      <p:pic>
        <p:nvPicPr>
          <p:cNvPr id="7068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37063"/>
            <a:ext cx="31686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88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137B2A9-8645-4283-9407-BD115CB78CC8}" type="slidenum">
              <a:rPr lang="en-US" altLang="en-US" sz="1400" b="1">
                <a:latin typeface="Calibri" pitchFamily="34" charset="0"/>
              </a:rPr>
              <a:pPr algn="r"/>
              <a:t>65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380288" y="1095375"/>
            <a:ext cx="1584325" cy="11668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357313"/>
            <a:ext cx="9144000" cy="642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2.1.5 ปัญหาในทางปฏิบัติที่พบบ่อย (รายจ่ายฝ่ายทุน) – ครุภัณฑ์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8425" y="2133600"/>
          <a:ext cx="8836025" cy="460216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00141"/>
                <a:gridCol w="5884167"/>
                <a:gridCol w="855851"/>
                <a:gridCol w="1295866"/>
              </a:tblGrid>
              <a:tr h="45708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ลำดับ</a:t>
                      </a:r>
                      <a:endParaRPr lang="th-TH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3" marR="91453" marT="45672" marB="45672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CASE </a:t>
                      </a:r>
                      <a:r>
                        <a:rPr lang="th-TH" sz="2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ปัญหาในทางปฏิบัติที่พบบ่อย</a:t>
                      </a:r>
                      <a:endParaRPr lang="th-TH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3" marR="91453" marT="45672" marB="45672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ประเภทงบประมาณ</a:t>
                      </a:r>
                      <a:endParaRPr lang="th-TH" sz="2400" b="1" dirty="0">
                        <a:solidFill>
                          <a:schemeClr val="bg1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672" marB="45672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งบลงทุน</a:t>
                      </a: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3" marR="91453" marT="45672" marB="456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งบทำการ</a:t>
                      </a: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3" marR="91453" marT="45672" marB="45672" anchor="ctr"/>
                </a:tc>
              </a:tr>
              <a:tr h="640021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1.</a:t>
                      </a:r>
                      <a:endParaRPr lang="th-TH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การเปลี่ยน </a:t>
                      </a:r>
                      <a:r>
                        <a:rPr lang="en-US" sz="1800" b="0" dirty="0" err="1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MainBoard</a:t>
                      </a:r>
                      <a:r>
                        <a:rPr lang="en-US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หรือเปลี่ยน </a:t>
                      </a:r>
                      <a:r>
                        <a:rPr lang="en-US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Sensor Board </a:t>
                      </a: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ของเครื่องวัดอัตราการไหลพิจารณาจัดสรรจากงบประมาณทำการ เนื่องจากมีการสำรองไว้ใช้งานและมีการเปลี่ยนบ่อยครั้ง</a:t>
                      </a:r>
                    </a:p>
                  </a:txBody>
                  <a:tcPr marL="91453" marR="91453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02" marB="457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02" marB="45702">
                    <a:solidFill>
                      <a:schemeClr val="bg1"/>
                    </a:solidFill>
                  </a:tcPr>
                </a:tc>
              </a:tr>
              <a:tr h="914330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2.</a:t>
                      </a:r>
                      <a:endParaRPr lang="th-TH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02" marB="45702"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การติดตั้งผ้าม่าน</a:t>
                      </a:r>
                    </a:p>
                    <a:p>
                      <a:r>
                        <a:rPr lang="th-TH" sz="1800" b="0" u="sng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กรณีที่ 1</a:t>
                      </a: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: กรณีได้มาครั้งแรก พิจารณาเป็น 1 ชุด/ห้อง เนื่องจากการใช้งานต้องการใช้งานร่วมกันเป็นชุด</a:t>
                      </a:r>
                    </a:p>
                  </a:txBody>
                  <a:tcPr marL="91453" marR="91453" marT="45702" marB="4570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02" marB="4570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02" marB="45702"/>
                </a:tc>
              </a:tr>
              <a:tr h="36571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0" u="sng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กรณีที่ 2</a:t>
                      </a: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: กรณีเป็นการเปลี่ยน พิจารณาราคาต่อหน่วย</a:t>
                      </a:r>
                    </a:p>
                  </a:txBody>
                  <a:tcPr marL="91453" marR="91453" marT="45702" marB="4570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02" marB="4570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02" marB="45702"/>
                </a:tc>
              </a:tr>
              <a:tr h="914308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3.</a:t>
                      </a:r>
                      <a:endParaRPr lang="th-TH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691" marB="45691"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ชุดโต๊ะรับแขกหรือโต๊ะประชุม</a:t>
                      </a:r>
                    </a:p>
                    <a:p>
                      <a:r>
                        <a:rPr lang="th-TH" sz="1800" b="0" u="sng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กรณีที่ 1</a:t>
                      </a: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: การจัดซื้อชุดรับแขกหรือโต๊ะประชุม พิจารณาจัดสรรเป็นชุด เนื่องจากต้องการใช้งานร่วมกันเป็นชุด</a:t>
                      </a:r>
                    </a:p>
                  </a:txBody>
                  <a:tcPr marL="91453" marR="91453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691" marB="45691"/>
                </a:tc>
              </a:tr>
              <a:tr h="3656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0" u="sng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กรณีที่ 2</a:t>
                      </a: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: กรณีเป็นการเปลี่ยน พิจารณาราคาต่อหน่วย</a:t>
                      </a:r>
                    </a:p>
                  </a:txBody>
                  <a:tcPr marL="91453" marR="91453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691" marB="45691"/>
                </a:tc>
              </a:tr>
              <a:tr h="548880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4.</a:t>
                      </a:r>
                      <a:endParaRPr lang="th-TH" sz="18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691" marB="45691"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การติดตั้งฟิลม์กรองแสง</a:t>
                      </a:r>
                    </a:p>
                  </a:txBody>
                  <a:tcPr marL="91453" marR="91453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8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691" marB="45691"/>
                </a:tc>
              </a:tr>
            </a:tbl>
          </a:graphicData>
        </a:graphic>
      </p:graphicFrame>
      <p:sp>
        <p:nvSpPr>
          <p:cNvPr id="7172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F1964E2-A92A-44A7-8D12-5FBADB9D6582}" type="slidenum">
              <a:rPr lang="en-US" altLang="en-US" sz="1400" b="1">
                <a:latin typeface="Calibri" pitchFamily="34" charset="0"/>
              </a:rPr>
              <a:pPr algn="r"/>
              <a:t>66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235825" y="1168400"/>
            <a:ext cx="1008063" cy="1020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357313"/>
            <a:ext cx="9144000" cy="642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2.1.5 ปัญหาในทางปฏิบัติที่พบบ่อย (รายจ่ายฝ่ายทุน) – ท่อ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3988" y="2257425"/>
          <a:ext cx="8836025" cy="41751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00141"/>
                <a:gridCol w="5884167"/>
                <a:gridCol w="855851"/>
                <a:gridCol w="1295866"/>
              </a:tblGrid>
              <a:tr h="35209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ลำดับ</a:t>
                      </a:r>
                      <a:endParaRPr lang="th-TH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3" marR="91453" marT="45691" marB="4569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CASE </a:t>
                      </a:r>
                      <a:r>
                        <a:rPr lang="th-TH" sz="16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ปัญหาในทางปฏิบัติที่พบบ่อย</a:t>
                      </a:r>
                      <a:endParaRPr lang="th-TH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3" marR="91453" marT="45691" marB="4569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bg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ประเภทงบประมาณ</a:t>
                      </a:r>
                      <a:endParaRPr lang="th-TH" sz="1800" b="1" dirty="0">
                        <a:solidFill>
                          <a:schemeClr val="bg1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691" marB="4569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5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งบลงทุน</a:t>
                      </a:r>
                      <a:endParaRPr lang="th-TH" sz="16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3" marR="91453" marT="45691" marB="4569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งบทำการ</a:t>
                      </a:r>
                      <a:endParaRPr lang="th-TH" sz="1600" b="1" kern="1200" dirty="0">
                        <a:solidFill>
                          <a:schemeClr val="dk1"/>
                        </a:solidFill>
                        <a:effectLst/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3" marR="91453" marT="45691" marB="45691" anchor="ctr"/>
                </a:tc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1.</a:t>
                      </a:r>
                      <a:endParaRPr lang="th-TH" sz="14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ค่าวางท่อขยายเขต (เข้าซอย) </a:t>
                      </a:r>
                      <a:r>
                        <a:rPr lang="en-US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BOQ </a:t>
                      </a:r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มีท่อ </a:t>
                      </a:r>
                      <a:r>
                        <a:rPr lang="en-US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PE ø 2" </a:t>
                      </a:r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ความยาวท่อ 15 เมตร วงเงิน 5,600 บาท จัดจากงบลงทุน เพราะถือว่าได้สินทรัพย์ใหม่ แต่พอได้ผู้ชนะการประมูล คงเหลือ วงเงิน 4,500 บาท ถือเป็นค่าใช้จ่ายงบทำการหรือไม่/ใช้เกณฑ์อะไร</a:t>
                      </a:r>
                    </a:p>
                  </a:txBody>
                  <a:tcPr marL="91453" marR="91453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4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11" marB="45711">
                    <a:solidFill>
                      <a:schemeClr val="bg1"/>
                    </a:solidFill>
                  </a:tcPr>
                </a:tc>
              </a:tr>
              <a:tr h="909716"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2.</a:t>
                      </a:r>
                      <a:endParaRPr lang="th-TH" sz="14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11" marB="45711"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โครงการย้ายแนวท่อที่มีท่อหลายชนิดซึ่งแต่ละชนิด</a:t>
                      </a:r>
                    </a:p>
                    <a:p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มีความยาวท่อไม่เกิน 30 เมตร ซึ่งหากนำความยาว</a:t>
                      </a:r>
                    </a:p>
                    <a:p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ของท่อทุกชนิดมารวมกัน ความยาวท่อของทั้งโครงการ</a:t>
                      </a:r>
                    </a:p>
                    <a:p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จะมีมากกว่า 30 เมตร ปัจจุบันจัดสรรโดยงบทำการ</a:t>
                      </a:r>
                    </a:p>
                  </a:txBody>
                  <a:tcPr marL="91453" marR="9145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4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11" marB="45711"/>
                </a:tc>
              </a:tr>
              <a:tr h="909747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3.</a:t>
                      </a:r>
                      <a:endParaRPr lang="th-TH" sz="1400" b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งานก่อสร้างเสารับท่อใหม่ โครงการย้ายแนวท่อ หรือแก้ไขปัญหาภัยแล้ง</a:t>
                      </a:r>
                      <a:endParaRPr lang="en-US" sz="14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r>
                        <a:rPr lang="th-TH" sz="1400" b="0" u="sng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กรณีที่ 1</a:t>
                      </a:r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: งานย้ายแนวท่อหรือแก้ไขปัญหาภัยแล้ง </a:t>
                      </a:r>
                    </a:p>
                    <a:p>
                      <a:r>
                        <a:rPr lang="th-TH" sz="1400" b="0" spc="-100" baseline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ซึ่งมีความยาวท่อไม่เกิน 30 เมตร และมีการก่อสร้างเสารับท่อ</a:t>
                      </a:r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ตามปกติจัดสรรโดยใช้งบประมาณลงทุน เนื่องจากมองว่าเป็นทรัพย์สินที่เกิดขึ้นใหม่ แต่ กบท. มองว่าไม่ถือว่าเป็นสินทรัพย์ที่เกิดขึ้นใหม่ ถือเป็น งบประมาณทำการ</a:t>
                      </a: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4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27" marB="45727"/>
                </a:tc>
              </a:tr>
              <a:tr h="853287">
                <a:tc vMerge="1">
                  <a:txBody>
                    <a:bodyPr/>
                    <a:lstStyle/>
                    <a:p>
                      <a:pPr algn="ctr"/>
                      <a:endParaRPr lang="th-TH" sz="24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u="sng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กรณีที่ 2</a:t>
                      </a:r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: งานย้ายแนวท่อหรือแก้ไขปัญหาภัยแล้ง ซึ่งมี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ความยาวท่อไม่เกิน 30 เมตร และการก่อสร้างเสารับท่อ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โดยมีแค่ค่าแรง เนื่องจากใช้เสารับท่อเดิม ตามปกติจัดสรรโดยงบใช้งบประมาณทำการ</a:t>
                      </a: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latin typeface="JasmineUPC" panose="02020603050405020304" pitchFamily="18" charset="-34"/>
                          <a:cs typeface="JasmineUPC" panose="02020603050405020304" pitchFamily="18" charset="-34"/>
                          <a:sym typeface="Wingdings 2"/>
                        </a:rPr>
                        <a:t></a:t>
                      </a:r>
                      <a:endParaRPr lang="th-TH" sz="1400" b="0" dirty="0" smtClean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53" marR="91453" marT="45727" marB="45727"/>
                </a:tc>
              </a:tr>
            </a:tbl>
          </a:graphicData>
        </a:graphic>
      </p:graphicFrame>
      <p:sp>
        <p:nvSpPr>
          <p:cNvPr id="7274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64B7876-0E05-4C04-A05D-2730B05031F9}" type="slidenum">
              <a:rPr lang="en-US" altLang="en-US" sz="1400" b="1">
                <a:latin typeface="Calibri" pitchFamily="34" charset="0"/>
              </a:rPr>
              <a:pPr algn="r"/>
              <a:t>67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34950" y="274638"/>
            <a:ext cx="4057650" cy="1187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214313" y="2286000"/>
            <a:ext cx="8572500" cy="2714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1F497D">
                    <a:lumMod val="75000"/>
                  </a:srgbClr>
                </a:solidFill>
                <a:latin typeface="JasmineUPC" pitchFamily="18" charset="-34"/>
                <a:cs typeface="JasmineUPC" pitchFamily="18" charset="-34"/>
              </a:rPr>
              <a:t>วารที่ 2 .2 การปรับปรุงกระบวนการจัดสรร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1F497D">
                    <a:lumMod val="75000"/>
                  </a:srgbClr>
                </a:solidFill>
                <a:latin typeface="JasmineUPC" pitchFamily="18" charset="-34"/>
                <a:cs typeface="JasmineUPC" pitchFamily="18" charset="-34"/>
              </a:rPr>
              <a:t>          </a:t>
            </a:r>
            <a:r>
              <a:rPr lang="en-US" sz="4000" b="1" dirty="0">
                <a:solidFill>
                  <a:srgbClr val="1F497D">
                    <a:lumMod val="75000"/>
                  </a:srgb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>
                <a:solidFill>
                  <a:srgbClr val="1F497D">
                    <a:lumMod val="75000"/>
                  </a:srgbClr>
                </a:solidFill>
                <a:latin typeface="JasmineUPC" pitchFamily="18" charset="-34"/>
                <a:cs typeface="JasmineUPC" pitchFamily="18" charset="-34"/>
              </a:rPr>
              <a:t>งบประมาณรายการครุภัณฑ์</a:t>
            </a:r>
            <a:endParaRPr lang="en-US" sz="4000" b="1" dirty="0">
              <a:solidFill>
                <a:srgbClr val="1F497D">
                  <a:lumMod val="75000"/>
                </a:srgbClr>
              </a:solidFill>
              <a:latin typeface="JasmineUPC" pitchFamily="18" charset="-34"/>
              <a:cs typeface="Jasmine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4400" dirty="0">
              <a:solidFill>
                <a:srgbClr val="1F497D">
                  <a:lumMod val="75000"/>
                </a:srgbClr>
              </a:solidFill>
              <a:cs typeface="Jasmine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44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903538"/>
            <a:ext cx="3240087" cy="209391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3733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73E8704-D198-43B6-A5E4-DBB383F05C7F}" type="slidenum">
              <a:rPr lang="en-US" altLang="en-US" sz="1400" b="1">
                <a:latin typeface="Calibri" pitchFamily="34" charset="0"/>
              </a:rPr>
              <a:pPr algn="r"/>
              <a:t>68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86"/>
          <p:cNvSpPr txBox="1">
            <a:spLocks noChangeArrowheads="1"/>
          </p:cNvSpPr>
          <p:nvPr/>
        </p:nvSpPr>
        <p:spPr bwMode="auto">
          <a:xfrm>
            <a:off x="3635375" y="2239963"/>
            <a:ext cx="12969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lnSpc>
                <a:spcPct val="90000"/>
              </a:lnSpc>
              <a:tabLst>
                <a:tab pos="171450" algn="l"/>
              </a:tabLst>
            </a:pPr>
            <a: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-	พิจารณา</a:t>
            </a:r>
            <a:b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จัดสรรงบประมาณ</a:t>
            </a:r>
            <a:b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และจัดทำ </a:t>
            </a:r>
            <a:r>
              <a:rPr lang="th-TH" sz="1200">
                <a:solidFill>
                  <a:srgbClr val="3333CC"/>
                </a:solidFill>
                <a:latin typeface="JasmineUPC" pitchFamily="18" charset="-34"/>
                <a:cs typeface="JasmineUPC" pitchFamily="18" charset="-34"/>
              </a:rPr>
              <a:t>ร่างพรบ.งบประมาณ </a:t>
            </a:r>
            <a:endParaRPr lang="en-US" sz="1200">
              <a:solidFill>
                <a:srgbClr val="3333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4755" name="TextBox 87"/>
          <p:cNvSpPr txBox="1">
            <a:spLocks noChangeArrowheads="1"/>
          </p:cNvSpPr>
          <p:nvPr/>
        </p:nvSpPr>
        <p:spPr bwMode="auto">
          <a:xfrm>
            <a:off x="4619625" y="2219325"/>
            <a:ext cx="1123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lnSpc>
                <a:spcPct val="90000"/>
              </a:lnSpc>
              <a:tabLst>
                <a:tab pos="171450" algn="l"/>
              </a:tabLst>
            </a:pPr>
            <a: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-	พิจารณารับหลักการกรอบวงเงินงบประมาณแผ่นดิน</a:t>
            </a:r>
            <a:endParaRPr lang="en-US" sz="120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4756" name="TextBox 88"/>
          <p:cNvSpPr txBox="1">
            <a:spLocks noChangeArrowheads="1"/>
          </p:cNvSpPr>
          <p:nvPr/>
        </p:nvSpPr>
        <p:spPr bwMode="auto">
          <a:xfrm>
            <a:off x="5562600" y="2282825"/>
            <a:ext cx="10810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tabLst>
                <a:tab pos="171450" algn="l"/>
              </a:tabLst>
            </a:pPr>
            <a: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-	พิจารณาอนุมัติกรอบวงเงินงบประมาณแผ่นดิน</a:t>
            </a:r>
            <a:endParaRPr lang="en-US" sz="120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4757" name="TextBox 89"/>
          <p:cNvSpPr txBox="1">
            <a:spLocks noChangeArrowheads="1"/>
          </p:cNvSpPr>
          <p:nvPr/>
        </p:nvSpPr>
        <p:spPr bwMode="auto">
          <a:xfrm>
            <a:off x="6718300" y="2259013"/>
            <a:ext cx="13795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lnSpc>
                <a:spcPct val="90000"/>
              </a:lnSpc>
              <a:tabLst>
                <a:tab pos="171450" algn="l"/>
              </a:tabLst>
            </a:pPr>
            <a: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-	พิจารณา </a:t>
            </a:r>
            <a:b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200">
                <a:solidFill>
                  <a:srgbClr val="3333CC"/>
                </a:solidFill>
                <a:latin typeface="JasmineUPC" pitchFamily="18" charset="-34"/>
                <a:cs typeface="JasmineUPC" pitchFamily="18" charset="-34"/>
              </a:rPr>
              <a:t>ร่าง พรบ. งบประมาณ</a:t>
            </a:r>
            <a: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ที่ สงป. เสนอ</a:t>
            </a:r>
            <a:endParaRPr lang="en-US" sz="120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4758" name="TextBox 90"/>
          <p:cNvSpPr txBox="1">
            <a:spLocks noChangeArrowheads="1"/>
          </p:cNvSpPr>
          <p:nvPr/>
        </p:nvSpPr>
        <p:spPr bwMode="auto">
          <a:xfrm>
            <a:off x="8008938" y="230187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lnSpc>
                <a:spcPct val="80000"/>
              </a:lnSpc>
              <a:tabLst>
                <a:tab pos="171450" algn="l"/>
              </a:tabLst>
            </a:pPr>
            <a: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-	พิจารณารับร่าง </a:t>
            </a:r>
            <a:b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2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พรบ. งบประมาณ</a:t>
            </a:r>
            <a:endParaRPr lang="en-US" sz="120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4759" name="TextBox 92"/>
          <p:cNvSpPr txBox="1">
            <a:spLocks noChangeArrowheads="1"/>
          </p:cNvSpPr>
          <p:nvPr/>
        </p:nvSpPr>
        <p:spPr bwMode="auto">
          <a:xfrm>
            <a:off x="3708400" y="5768975"/>
            <a:ext cx="15938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lnSpc>
                <a:spcPct val="80000"/>
              </a:lnSpc>
              <a:tabLst>
                <a:tab pos="171450" algn="l"/>
              </a:tabLst>
            </a:pPr>
            <a: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-	พิจารณาและ</a:t>
            </a:r>
            <a:b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จัดสรรงบประมาณตามหลักเกณฑ์และนโยบาย</a:t>
            </a:r>
            <a:endParaRPr lang="en-US" sz="110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4760" name="TextBox 94"/>
          <p:cNvSpPr txBox="1">
            <a:spLocks noChangeArrowheads="1"/>
          </p:cNvSpPr>
          <p:nvPr/>
        </p:nvSpPr>
        <p:spPr bwMode="auto">
          <a:xfrm>
            <a:off x="4935538" y="5740400"/>
            <a:ext cx="2012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tabLst>
                <a:tab pos="171450" algn="l"/>
              </a:tabLst>
            </a:pPr>
            <a: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-	พิจารณา</a:t>
            </a:r>
            <a:b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ให้ความเห็นชอบงบลงทุน </a:t>
            </a:r>
            <a:b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และอนุมัติงบทำการ</a:t>
            </a:r>
            <a:endParaRPr lang="en-US" sz="110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4761" name="TextBox 95"/>
          <p:cNvSpPr txBox="1">
            <a:spLocks noChangeArrowheads="1"/>
          </p:cNvSpPr>
          <p:nvPr/>
        </p:nvSpPr>
        <p:spPr bwMode="auto">
          <a:xfrm>
            <a:off x="6659563" y="5767388"/>
            <a:ext cx="14271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tabLst>
                <a:tab pos="171450" algn="l"/>
              </a:tabLst>
            </a:pPr>
            <a: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-	พิจารณารายละเอียด และนำเสนอความเห็น</a:t>
            </a:r>
            <a:endParaRPr lang="en-US" sz="110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4762" name="TextBox 96"/>
          <p:cNvSpPr txBox="1">
            <a:spLocks noChangeArrowheads="1"/>
          </p:cNvSpPr>
          <p:nvPr/>
        </p:nvSpPr>
        <p:spPr bwMode="auto">
          <a:xfrm>
            <a:off x="8150225" y="5824538"/>
            <a:ext cx="11017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tabLst>
                <a:tab pos="171450" algn="l"/>
              </a:tabLst>
            </a:pPr>
            <a: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-	รับทราบ และ</a:t>
            </a:r>
            <a:b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ให้ความเห็นชอบ</a:t>
            </a:r>
            <a:endParaRPr lang="en-US" sz="110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74763" name="Group 5"/>
          <p:cNvGrpSpPr>
            <a:grpSpLocks/>
          </p:cNvGrpSpPr>
          <p:nvPr/>
        </p:nvGrpSpPr>
        <p:grpSpPr bwMode="auto">
          <a:xfrm>
            <a:off x="1293813" y="44450"/>
            <a:ext cx="7526337" cy="1090613"/>
            <a:chOff x="1333500" y="-5557"/>
            <a:chExt cx="7870825" cy="1090613"/>
          </a:xfrm>
        </p:grpSpPr>
        <p:sp>
          <p:nvSpPr>
            <p:cNvPr id="20" name="Rectangle 19"/>
            <p:cNvSpPr/>
            <p:nvPr/>
          </p:nvSpPr>
          <p:spPr>
            <a:xfrm>
              <a:off x="1333500" y="-5557"/>
              <a:ext cx="7870825" cy="1090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51252" name="TextBox 3"/>
            <p:cNvSpPr txBox="1">
              <a:spLocks noChangeArrowheads="1"/>
            </p:cNvSpPr>
            <p:nvPr/>
          </p:nvSpPr>
          <p:spPr bwMode="auto">
            <a:xfrm>
              <a:off x="1449711" y="138906"/>
              <a:ext cx="702414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th-TH" sz="4000" b="1" dirty="0" smtClean="0">
                  <a:solidFill>
                    <a:srgbClr val="2862AA"/>
                  </a:solidFill>
                  <a:latin typeface="JasmineUPC" pitchFamily="18" charset="-34"/>
                  <a:cs typeface="JasmineUPC" pitchFamily="18" charset="-34"/>
                </a:rPr>
                <a:t>วารที่ 2.2.1  การขอจัดสรร</a:t>
              </a:r>
              <a:r>
                <a:rPr lang="th-TH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JasmineUPC" pitchFamily="18" charset="-34"/>
                  <a:cs typeface="JasmineUPC" pitchFamily="18" charset="-34"/>
                </a:rPr>
                <a:t>งบประมาณ</a:t>
              </a:r>
              <a:endPara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</p:grpSp>
      <p:sp>
        <p:nvSpPr>
          <p:cNvPr id="74764" name="Line 127"/>
          <p:cNvSpPr>
            <a:spLocks noChangeShapeType="1"/>
          </p:cNvSpPr>
          <p:nvPr/>
        </p:nvSpPr>
        <p:spPr bwMode="auto">
          <a:xfrm>
            <a:off x="7254875" y="1350963"/>
            <a:ext cx="0" cy="282575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76" name="Rounded Rectangle 75"/>
          <p:cNvSpPr/>
          <p:nvPr/>
        </p:nvSpPr>
        <p:spPr>
          <a:xfrm>
            <a:off x="63500" y="1760538"/>
            <a:ext cx="1368425" cy="9493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คณะผู้บริหารระดับสูง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กำหนดนโยบาย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46050" y="3060700"/>
            <a:ext cx="1079500" cy="800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หน่วยงาน</a:t>
            </a:r>
            <a:r>
              <a:rPr lang="th-TH" sz="14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ภูมิภาค </a:t>
            </a:r>
            <a:r>
              <a:rPr lang="en-US" sz="14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+</a:t>
            </a:r>
            <a:r>
              <a:rPr lang="th-TH" sz="14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ส่วนกลาง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598613" y="3092450"/>
            <a:ext cx="1446212" cy="7985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ขอตั้งงบประมาณ </a:t>
            </a:r>
            <a:b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(ทำการ</a:t>
            </a:r>
            <a:r>
              <a:rPr lang="en-US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+</a:t>
            </a:r>
            <a: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ลงทุน)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187450" y="4384675"/>
            <a:ext cx="1987550" cy="4476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งบทำการ</a:t>
            </a:r>
          </a:p>
        </p:txBody>
      </p:sp>
      <p:sp>
        <p:nvSpPr>
          <p:cNvPr id="83" name="Down Arrow 82"/>
          <p:cNvSpPr/>
          <p:nvPr/>
        </p:nvSpPr>
        <p:spPr>
          <a:xfrm>
            <a:off x="581025" y="2798763"/>
            <a:ext cx="215900" cy="2159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>
              <a:solidFill>
                <a:prstClr val="black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201738" y="6040438"/>
            <a:ext cx="1985962" cy="5762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งบลงทุน</a:t>
            </a:r>
            <a:br>
              <a:rPr lang="th-TH" sz="20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เพื่อการดำเนินงานตามปกติ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568450" y="1628775"/>
            <a:ext cx="1147763" cy="57626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งบลงทุน</a:t>
            </a:r>
            <a:br>
              <a:rPr lang="th-TH" sz="14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20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ที่ใช้แหล่งเงินอุดหนุน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2992438" y="1611313"/>
            <a:ext cx="647700" cy="57626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มท. </a:t>
            </a:r>
            <a:br>
              <a:rPr lang="th-TH" sz="14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200" b="1" dirty="0">
                <a:solidFill>
                  <a:srgbClr val="CC3300"/>
                </a:solidFill>
                <a:latin typeface="JasmineUPC" pitchFamily="18" charset="-34"/>
                <a:cs typeface="JasmineUPC" pitchFamily="18" charset="-34"/>
              </a:rPr>
              <a:t>เห็นชอบ</a:t>
            </a:r>
          </a:p>
        </p:txBody>
      </p:sp>
      <p:sp>
        <p:nvSpPr>
          <p:cNvPr id="87" name="Right Arrow 86"/>
          <p:cNvSpPr/>
          <p:nvPr/>
        </p:nvSpPr>
        <p:spPr>
          <a:xfrm>
            <a:off x="2740025" y="1773238"/>
            <a:ext cx="215900" cy="2159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9" name="Rounded Rectangle 88">
            <a:hlinkClick r:id="rId3" action="ppaction://hlinkfile"/>
          </p:cNvPr>
          <p:cNvSpPr/>
          <p:nvPr/>
        </p:nvSpPr>
        <p:spPr>
          <a:xfrm>
            <a:off x="3925888" y="1628775"/>
            <a:ext cx="542925" cy="51752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สงป. 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3673475" y="1773238"/>
            <a:ext cx="215900" cy="2159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3" name="Right Arrow 92"/>
          <p:cNvSpPr/>
          <p:nvPr/>
        </p:nvSpPr>
        <p:spPr>
          <a:xfrm>
            <a:off x="4503738" y="1773238"/>
            <a:ext cx="215900" cy="2159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5522913" y="1528763"/>
            <a:ext cx="952500" cy="72707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5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สภาผู้แทนราษฎร/สภานิติบัญญัติ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5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(วาระ</a:t>
            </a:r>
            <a:r>
              <a:rPr lang="en-US" sz="105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1)</a:t>
            </a:r>
            <a:endParaRPr lang="th-TH" sz="1050" b="1" dirty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5" name="Right Arrow 94"/>
          <p:cNvSpPr/>
          <p:nvPr/>
        </p:nvSpPr>
        <p:spPr>
          <a:xfrm>
            <a:off x="5268913" y="1773238"/>
            <a:ext cx="217487" cy="2159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750050" y="1670050"/>
            <a:ext cx="990600" cy="43497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คณะกรรมาธิการ</a:t>
            </a:r>
          </a:p>
        </p:txBody>
      </p:sp>
      <p:sp>
        <p:nvSpPr>
          <p:cNvPr id="97" name="Right Arrow 96"/>
          <p:cNvSpPr/>
          <p:nvPr/>
        </p:nvSpPr>
        <p:spPr>
          <a:xfrm>
            <a:off x="6511925" y="1773238"/>
            <a:ext cx="217488" cy="2159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8" name="Right Arrow 97"/>
          <p:cNvSpPr/>
          <p:nvPr/>
        </p:nvSpPr>
        <p:spPr>
          <a:xfrm>
            <a:off x="7780338" y="1773238"/>
            <a:ext cx="215900" cy="2159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1" name="Right Arrow 100"/>
          <p:cNvSpPr/>
          <p:nvPr/>
        </p:nvSpPr>
        <p:spPr>
          <a:xfrm>
            <a:off x="1273175" y="3367088"/>
            <a:ext cx="288925" cy="2159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>
              <a:solidFill>
                <a:prstClr val="black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2" name="Down Arrow 101"/>
          <p:cNvSpPr/>
          <p:nvPr/>
        </p:nvSpPr>
        <p:spPr>
          <a:xfrm>
            <a:off x="2195513" y="3933825"/>
            <a:ext cx="215900" cy="35877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>
              <a:solidFill>
                <a:prstClr val="black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4" name="Up Arrow 103"/>
          <p:cNvSpPr/>
          <p:nvPr/>
        </p:nvSpPr>
        <p:spPr>
          <a:xfrm>
            <a:off x="2176463" y="2282825"/>
            <a:ext cx="215900" cy="709613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>
              <a:solidFill>
                <a:prstClr val="black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3806825" y="5119688"/>
            <a:ext cx="719138" cy="617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กงป.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886325" y="5119688"/>
            <a:ext cx="1223963" cy="617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คณะกรรมการกปภ.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470650" y="5119688"/>
            <a:ext cx="1439863" cy="617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มท. เห็นชอบเพื่อนำเสนอ สศช.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8253413" y="5119688"/>
            <a:ext cx="755650" cy="617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ครม.</a:t>
            </a:r>
          </a:p>
        </p:txBody>
      </p:sp>
      <p:sp>
        <p:nvSpPr>
          <p:cNvPr id="109" name="Right Arrow 108"/>
          <p:cNvSpPr/>
          <p:nvPr/>
        </p:nvSpPr>
        <p:spPr>
          <a:xfrm>
            <a:off x="3492500" y="5321300"/>
            <a:ext cx="287338" cy="2159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7" name="Rounded Rectangle 56">
            <a:hlinkClick r:id="rId3" action="ppaction://hlinkfile"/>
          </p:cNvPr>
          <p:cNvSpPr/>
          <p:nvPr/>
        </p:nvSpPr>
        <p:spPr>
          <a:xfrm>
            <a:off x="4746625" y="1635125"/>
            <a:ext cx="485775" cy="51752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ครม.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029575" y="1528763"/>
            <a:ext cx="998538" cy="72707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5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สภาผู้แทนราษฎร/สภานิติบัญญัติ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5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(วาระ</a:t>
            </a:r>
            <a:r>
              <a:rPr lang="en-US" sz="105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2 </a:t>
            </a:r>
            <a:r>
              <a:rPr lang="th-TH" sz="105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และ</a:t>
            </a:r>
            <a:r>
              <a:rPr lang="en-US" sz="105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3)</a:t>
            </a:r>
            <a:endParaRPr lang="th-TH" sz="1050" b="1" dirty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</p:txBody>
      </p:sp>
      <p:cxnSp>
        <p:nvCxnSpPr>
          <p:cNvPr id="5" name="Elbow Connector 4"/>
          <p:cNvCxnSpPr>
            <a:stCxn id="80" idx="3"/>
            <a:endCxn id="84" idx="3"/>
          </p:cNvCxnSpPr>
          <p:nvPr/>
        </p:nvCxnSpPr>
        <p:spPr>
          <a:xfrm>
            <a:off x="3175000" y="4608513"/>
            <a:ext cx="12700" cy="1720850"/>
          </a:xfrm>
          <a:prstGeom prst="bentConnector3">
            <a:avLst>
              <a:gd name="adj1" fmla="val 195116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62" name="Right Arrow 61"/>
          <p:cNvSpPr/>
          <p:nvPr/>
        </p:nvSpPr>
        <p:spPr>
          <a:xfrm>
            <a:off x="4598988" y="5321300"/>
            <a:ext cx="215900" cy="2159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175375" y="5321300"/>
            <a:ext cx="215900" cy="2159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7983538" y="5321300"/>
            <a:ext cx="215900" cy="2159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200400" y="5427663"/>
            <a:ext cx="219075" cy="3175"/>
          </a:xfrm>
          <a:prstGeom prst="lin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81" name="Rounded Rectangle 80"/>
          <p:cNvSpPr/>
          <p:nvPr/>
        </p:nvSpPr>
        <p:spPr>
          <a:xfrm>
            <a:off x="1187450" y="5138738"/>
            <a:ext cx="1987550" cy="5762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งบลงทุน</a:t>
            </a:r>
            <a:br>
              <a:rPr lang="th-TH" sz="20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6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ที่เป็นโครงการ</a:t>
            </a:r>
          </a:p>
        </p:txBody>
      </p:sp>
      <p:grpSp>
        <p:nvGrpSpPr>
          <p:cNvPr id="74798" name="กลุ่ม 3"/>
          <p:cNvGrpSpPr>
            <a:grpSpLocks/>
          </p:cNvGrpSpPr>
          <p:nvPr/>
        </p:nvGrpSpPr>
        <p:grpSpPr bwMode="auto">
          <a:xfrm>
            <a:off x="6659563" y="2798763"/>
            <a:ext cx="2928937" cy="2482850"/>
            <a:chOff x="5942015" y="2430129"/>
            <a:chExt cx="3736934" cy="3114112"/>
          </a:xfrm>
        </p:grpSpPr>
        <p:pic>
          <p:nvPicPr>
            <p:cNvPr id="74801" name="รูปภาพ 3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2015" y="2430129"/>
              <a:ext cx="3736934" cy="311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สี่เหลี่ยมผืนผ้า 2"/>
            <p:cNvSpPr/>
            <p:nvPr/>
          </p:nvSpPr>
          <p:spPr>
            <a:xfrm>
              <a:off x="6511163" y="2854237"/>
              <a:ext cx="2497367" cy="2158374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6156" name="Text Box 75"/>
          <p:cNvSpPr txBox="1">
            <a:spLocks noChangeArrowheads="1"/>
          </p:cNvSpPr>
          <p:nvPr/>
        </p:nvSpPr>
        <p:spPr bwMode="auto">
          <a:xfrm>
            <a:off x="6224588" y="908050"/>
            <a:ext cx="2016125" cy="354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th-TH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050" b="1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th-TH" sz="1400" b="0" dirty="0"/>
              <a:t>แปรญัตติ  </a:t>
            </a:r>
            <a:r>
              <a:rPr lang="th-TH" sz="1400" b="0" dirty="0" smtClean="0"/>
              <a:t> เพิ่ม </a:t>
            </a:r>
            <a:r>
              <a:rPr lang="th-TH" sz="1400" b="0" dirty="0"/>
              <a:t>+ </a:t>
            </a:r>
            <a:r>
              <a:rPr lang="th-TH" sz="1400" b="0" dirty="0" smtClean="0"/>
              <a:t>    ลด </a:t>
            </a:r>
            <a:r>
              <a:rPr lang="th-TH" sz="1400" b="0" dirty="0"/>
              <a:t>-</a:t>
            </a:r>
            <a:endParaRPr lang="en-US" sz="1400" b="0" dirty="0"/>
          </a:p>
        </p:txBody>
      </p:sp>
      <p:sp>
        <p:nvSpPr>
          <p:cNvPr id="7480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66397D0-0D29-4435-8394-43D16AE55CE7}" type="slidenum">
              <a:rPr lang="en-US" altLang="en-US" sz="1400" b="1">
                <a:latin typeface="Calibri" pitchFamily="34" charset="0"/>
              </a:rPr>
              <a:pPr algn="r"/>
              <a:t>69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714375" y="0"/>
            <a:ext cx="7786688" cy="642938"/>
          </a:xfrm>
        </p:spPr>
        <p:txBody>
          <a:bodyPr/>
          <a:lstStyle/>
          <a:p>
            <a:r>
              <a:rPr lang="th-TH" sz="5400" smtClean="0"/>
              <a:t>ปฏิทินงบประมาณประจำปี 2561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639763"/>
          <a:ext cx="8856983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1512168"/>
                <a:gridCol w="4952232"/>
                <a:gridCol w="1528488"/>
              </a:tblGrid>
              <a:tr h="838037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ลำดับ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เดือน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ขั้นตอนและกิจกรรม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</a:rPr>
                        <a:t>สายงานที่รับผิดชอบ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569">
                <a:tc>
                  <a:txBody>
                    <a:bodyPr/>
                    <a:lstStyle/>
                    <a:p>
                      <a:r>
                        <a:rPr lang="th-TH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มค.</a:t>
                      </a:r>
                      <a:r>
                        <a:rPr lang="th-TH" dirty="0" smtClean="0"/>
                        <a:t>-</a:t>
                      </a:r>
                      <a:r>
                        <a:rPr lang="th-TH" dirty="0" err="1" smtClean="0"/>
                        <a:t>กพ.</a:t>
                      </a:r>
                      <a:r>
                        <a:rPr lang="th-TH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การเสนองบประมาณประจำปี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6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dirty="0" smtClean="0"/>
                        <a:t> </a:t>
                      </a:r>
                      <a:r>
                        <a:rPr lang="th-TH" dirty="0" err="1" smtClean="0"/>
                        <a:t>ฝยอ.</a:t>
                      </a:r>
                      <a:r>
                        <a:rPr lang="th-TH" dirty="0" smtClean="0"/>
                        <a:t>จัดทำรายละเอียดแผนงานโครงการ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baseline="0" dirty="0" smtClean="0"/>
                        <a:t> </a:t>
                      </a:r>
                      <a:r>
                        <a:rPr lang="th-TH" baseline="0" dirty="0" err="1" smtClean="0"/>
                        <a:t>กงป.</a:t>
                      </a:r>
                      <a:r>
                        <a:rPr lang="th-TH" baseline="0" dirty="0" smtClean="0"/>
                        <a:t>เสนองบประมาณประจำปี ต่อ คณะ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h-TH" baseline="0" dirty="0" smtClean="0"/>
                        <a:t>กรรมการ </a:t>
                      </a:r>
                      <a:r>
                        <a:rPr lang="th-TH" baseline="0" dirty="0" err="1" smtClean="0"/>
                        <a:t>กปภ.</a:t>
                      </a:r>
                      <a:r>
                        <a:rPr lang="th-TH" baseline="0" dirty="0" smtClean="0"/>
                        <a:t>เพื่ออนุมัติงบประมาณทำการ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err="1" smtClean="0"/>
                        <a:t>รผผ.</a:t>
                      </a:r>
                      <a:endParaRPr lang="th-TH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err="1" smtClean="0"/>
                        <a:t>รผง.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6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th-TH" dirty="0" smtClean="0"/>
                        <a:t>และเห็นชอบงบลงทุน เพื่อเสนอมหาดไทยให้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h-TH" dirty="0" smtClean="0"/>
                        <a:t>ความเห็นชอบ</a:t>
                      </a:r>
                      <a:r>
                        <a:rPr lang="th-TH" baseline="0" dirty="0" smtClean="0"/>
                        <a:t> และส่ง </a:t>
                      </a:r>
                      <a:r>
                        <a:rPr lang="th-TH" baseline="0" dirty="0" err="1" smtClean="0"/>
                        <a:t>สศช.</a:t>
                      </a:r>
                      <a:r>
                        <a:rPr lang="th-TH" baseline="0" dirty="0" smtClean="0"/>
                        <a:t>พิจารณานำเสนอครม.รับทราบงบทำการและอนุมัติงบลงทุน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5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มีค.</a:t>
                      </a:r>
                      <a:r>
                        <a:rPr lang="th-TH" dirty="0" smtClean="0"/>
                        <a:t>-</a:t>
                      </a:r>
                      <a:r>
                        <a:rPr lang="th-TH" dirty="0" err="1" smtClean="0"/>
                        <a:t>เมย.</a:t>
                      </a:r>
                      <a:r>
                        <a:rPr lang="th-TH" dirty="0" smtClean="0"/>
                        <a:t>60</a:t>
                      </a:r>
                    </a:p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th-TH" dirty="0" smtClean="0"/>
                        <a:t>สายงาน</a:t>
                      </a:r>
                      <a:r>
                        <a:rPr lang="th-TH" baseline="0" dirty="0" smtClean="0"/>
                        <a:t> </a:t>
                      </a:r>
                      <a:r>
                        <a:rPr lang="th-TH" baseline="0" dirty="0" err="1" smtClean="0"/>
                        <a:t>รผผ.</a:t>
                      </a:r>
                      <a:r>
                        <a:rPr lang="th-TH" baseline="0" dirty="0" smtClean="0"/>
                        <a:t>พิจารณาโครงการลงทุน ภายใน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h-TH" baseline="0" dirty="0" smtClean="0"/>
                        <a:t>กรอบวงเงินงบประมาณอุดหนุน เพื่อส่ง สงป.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รผผ.</a:t>
                      </a:r>
                      <a:r>
                        <a:rPr lang="th-TH" dirty="0" smtClean="0"/>
                        <a:t> </a:t>
                      </a:r>
                      <a:r>
                        <a:rPr lang="th-TH" dirty="0" err="1" smtClean="0"/>
                        <a:t>รผง.</a:t>
                      </a:r>
                      <a:endParaRPr lang="th-TH" dirty="0" smtClean="0"/>
                    </a:p>
                    <a:p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3787">
                <a:tc>
                  <a:txBody>
                    <a:bodyPr/>
                    <a:lstStyle/>
                    <a:p>
                      <a:r>
                        <a:rPr lang="th-TH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พค.-กย.60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th-TH" baseline="0" dirty="0" smtClean="0"/>
                        <a:t>การพิจารณาร่าง พ.ร.บ.งบประมาณประจำปี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baseline="0" dirty="0" smtClean="0"/>
                        <a:t> ครม. </a:t>
                      </a:r>
                      <a:r>
                        <a:rPr lang="th-TH" baseline="0" dirty="0" err="1" smtClean="0"/>
                        <a:t>สนช.</a:t>
                      </a:r>
                      <a:r>
                        <a:rPr lang="th-TH" baseline="0" dirty="0" smtClean="0"/>
                        <a:t>พิจารณาร่าง พ.ร.บ.งบประมาณ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รผง. </a:t>
                      </a:r>
                      <a:r>
                        <a:rPr lang="th-TH" dirty="0" err="1" smtClean="0"/>
                        <a:t>รผผ.</a:t>
                      </a:r>
                      <a:r>
                        <a:rPr lang="th-TH" dirty="0" smtClean="0"/>
                        <a:t/>
                      </a:r>
                      <a:br>
                        <a:rPr lang="th-TH" dirty="0" smtClean="0"/>
                      </a:br>
                      <a:r>
                        <a:rPr lang="th-TH" dirty="0" err="1" smtClean="0"/>
                        <a:t>รปก.</a:t>
                      </a:r>
                      <a:r>
                        <a:rPr lang="th-TH" dirty="0" smtClean="0"/>
                        <a:t>1-5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256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516C5AA-C3FF-49F0-A7CD-9C7124D83704}" type="slidenum">
              <a:rPr lang="en-US" altLang="en-US" sz="1400" b="1">
                <a:latin typeface="Calibri" pitchFamily="34" charset="0"/>
              </a:rPr>
              <a:pPr algn="r"/>
              <a:t>7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รูปภาพ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787900"/>
            <a:ext cx="187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CFF84C-FE05-4A85-B444-27E14A8ED1AF}" type="slidenum">
              <a:rPr lang="en-US">
                <a:solidFill>
                  <a:srgbClr val="DFE0D4"/>
                </a:solidFill>
                <a:latin typeface="Arial" pitchFamily="34" charset="0"/>
              </a:rPr>
              <a:pPr/>
              <a:t>70</a:t>
            </a:fld>
            <a:endParaRPr lang="th-TH">
              <a:solidFill>
                <a:srgbClr val="DFE0D4"/>
              </a:solidFill>
              <a:latin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0825" y="2925763"/>
          <a:ext cx="7058025" cy="244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508"/>
                <a:gridCol w="1800517"/>
              </a:tblGrid>
              <a:tr h="55817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หมวดการลงทุน</a:t>
                      </a:r>
                      <a:endParaRPr lang="th-T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6" marR="91456" marT="45719" marB="45719" anchor="ctr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itchFamily="18" charset="-34"/>
                          <a:cs typeface="JasmineUPC" pitchFamily="18" charset="-34"/>
                        </a:rPr>
                        <a:t>วงเงินขั้นต่ำ</a:t>
                      </a:r>
                      <a:endParaRPr lang="th-T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6" marR="91456" marT="45719" marB="45719" anchor="ctr">
                    <a:solidFill>
                      <a:srgbClr val="3333CC"/>
                    </a:solidFill>
                  </a:tcPr>
                </a:tc>
              </a:tr>
              <a:tr h="396237">
                <a:tc>
                  <a:txBody>
                    <a:bodyPr/>
                    <a:lstStyle/>
                    <a:p>
                      <a:pPr marL="342900" indent="-342900">
                        <a:buSzPct val="150000"/>
                        <a:buFontTx/>
                        <a:buBlip>
                          <a:blip r:embed="rId4"/>
                        </a:buBlip>
                      </a:pPr>
                      <a:r>
                        <a:rPr lang="th-T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สิ่งก่อสร้าง</a:t>
                      </a:r>
                      <a:endParaRPr lang="th-TH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6" marR="9145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50</a:t>
                      </a:r>
                      <a:endParaRPr lang="th-TH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6" marR="91456" marT="45719" marB="45719"/>
                </a:tc>
              </a:tr>
              <a:tr h="396237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SzPct val="150000"/>
                        <a:buFontTx/>
                        <a:buBlip>
                          <a:blip r:embed="rId4"/>
                        </a:buBlip>
                      </a:pPr>
                      <a:r>
                        <a:rPr kumimoji="0" lang="th-TH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เครื่องจักรอุปกรณ์</a:t>
                      </a:r>
                      <a:endParaRPr kumimoji="0" lang="th-TH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6" marR="9145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20</a:t>
                      </a:r>
                      <a:r>
                        <a:rPr lang="th-TH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0</a:t>
                      </a:r>
                      <a:r>
                        <a:rPr lang="en-US" sz="20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</a:p>
                  </a:txBody>
                  <a:tcPr marL="91456" marR="91456" marT="45719" marB="45719"/>
                </a:tc>
              </a:tr>
              <a:tr h="396237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SzPct val="150000"/>
                        <a:buFontTx/>
                        <a:buBlip>
                          <a:blip r:embed="rId4"/>
                        </a:buBlip>
                      </a:pPr>
                      <a:r>
                        <a:rPr kumimoji="0" lang="th-TH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ยานพาหนะ</a:t>
                      </a:r>
                      <a:endParaRPr kumimoji="0" lang="th-TH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6" marR="9145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2</a:t>
                      </a:r>
                      <a:endParaRPr lang="th-TH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6" marR="91456" marT="45719" marB="45719"/>
                </a:tc>
              </a:tr>
              <a:tr h="701037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SzPct val="150000"/>
                        <a:buFontTx/>
                        <a:buBlip>
                          <a:blip r:embed="rId4"/>
                        </a:buBlip>
                        <a:tabLst>
                          <a:tab pos="0" algn="l"/>
                        </a:tabLst>
                      </a:pPr>
                      <a:r>
                        <a:rPr kumimoji="0" lang="th-TH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อื่นๆ (เฉพาะการจัดตั้ง/การร่วมทุน/การเพิ่มทุนในบริษัทในเครือหรือบริษัทลูก )</a:t>
                      </a:r>
                      <a:endParaRPr kumimoji="0" lang="th-TH" sz="2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 marL="91456" marR="9145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500</a:t>
                      </a:r>
                      <a:endParaRPr lang="th-TH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56" marR="91456" marT="45719" marB="45719"/>
                </a:tc>
              </a:tr>
            </a:tbl>
          </a:graphicData>
        </a:graphic>
      </p:graphicFrame>
      <p:sp>
        <p:nvSpPr>
          <p:cNvPr id="75800" name="TextBox 4"/>
          <p:cNvSpPr txBox="1">
            <a:spLocks noChangeArrowheads="1"/>
          </p:cNvSpPr>
          <p:nvPr/>
        </p:nvSpPr>
        <p:spPr bwMode="auto">
          <a:xfrm>
            <a:off x="352425" y="2060575"/>
            <a:ext cx="558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0975" indent="-180975"/>
            <a:r>
              <a:rPr lang="th-TH" sz="2000" b="1">
                <a:solidFill>
                  <a:srgbClr val="06436B"/>
                </a:solidFill>
                <a:latin typeface="JasmineUPC" pitchFamily="18" charset="-34"/>
                <a:cs typeface="JasmineUPC" pitchFamily="18" charset="-34"/>
              </a:rPr>
              <a:t>หลักเกณฑ์วงเงินขั้นต่ำ ของแต่ละหมวดการลงทุน  </a:t>
            </a:r>
          </a:p>
          <a:p>
            <a:pPr marL="180975" indent="-180975"/>
            <a:r>
              <a:rPr lang="th-TH" sz="20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กปภ. มีขนาดการลงทุนมากกว่า </a:t>
            </a:r>
            <a:r>
              <a:rPr lang="en-US" sz="20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2,000 </a:t>
            </a:r>
            <a:r>
              <a:rPr lang="th-TH" sz="20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ล้านบาท จัดอยู่ในกลุ่ม </a:t>
            </a:r>
            <a:r>
              <a:rPr lang="en-US" sz="2000" b="1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3 </a:t>
            </a:r>
            <a:endParaRPr lang="th-TH" sz="2000" b="1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5801" name="TextBox 5"/>
          <p:cNvSpPr txBox="1">
            <a:spLocks noChangeArrowheads="1"/>
          </p:cNvSpPr>
          <p:nvPr/>
        </p:nvSpPr>
        <p:spPr bwMode="auto">
          <a:xfrm>
            <a:off x="5724525" y="2568575"/>
            <a:ext cx="1487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หน่วย</a:t>
            </a:r>
            <a:r>
              <a:rPr lang="en-US" sz="20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sz="2000" b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ล้านบาท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613" y="5441950"/>
            <a:ext cx="6973887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Constantia"/>
                <a:cs typeface="Browallia New"/>
              </a:rPr>
              <a:t>การลงทุนที่ไม่เกินวงเงินขั้นต่ำ</a:t>
            </a:r>
            <a:r>
              <a:rPr lang="en-US" sz="2000" b="1" dirty="0">
                <a:solidFill>
                  <a:prstClr val="black"/>
                </a:solidFill>
                <a:latin typeface="Constanti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n-cs"/>
              </a:rPr>
              <a:t>---&gt;</a:t>
            </a: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rowallia New"/>
              </a:rPr>
              <a:t> </a:t>
            </a:r>
            <a:r>
              <a:rPr lang="th-TH" sz="2000" b="1" dirty="0">
                <a:solidFill>
                  <a:prstClr val="black"/>
                </a:solidFill>
                <a:latin typeface="Constantia"/>
                <a:cs typeface="Browallia New"/>
              </a:rPr>
              <a:t>สศช.จะไม่พิจารณาในรายละเอียดของรายการ   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Constantia"/>
                <a:cs typeface="Browallia New"/>
              </a:rPr>
              <a:t>ให้อยู่ในความรับผิดชอบของ</a:t>
            </a:r>
            <a:r>
              <a:rPr lang="th-TH" sz="2000" b="1" u="sng" dirty="0">
                <a:solidFill>
                  <a:prstClr val="black"/>
                </a:solidFill>
                <a:latin typeface="Constantia"/>
                <a:cs typeface="Browallia New"/>
              </a:rPr>
              <a:t>คณะกรรมการของรัฐวิสาหกิจ</a:t>
            </a:r>
            <a:r>
              <a:rPr lang="th-TH" sz="2000" b="1" dirty="0">
                <a:solidFill>
                  <a:prstClr val="black"/>
                </a:solidFill>
                <a:latin typeface="Constantia"/>
                <a:cs typeface="Browallia New"/>
              </a:rPr>
              <a:t> ดูแลให้เป็นไปตามมติ ครม. หรือระเบียบต่างๆ  </a:t>
            </a:r>
            <a:r>
              <a:rPr lang="th-TH" sz="2000" b="1" dirty="0">
                <a:solidFill>
                  <a:srgbClr val="C00000"/>
                </a:solidFill>
                <a:latin typeface="Constantia"/>
                <a:cs typeface="Browallia New"/>
              </a:rPr>
              <a:t>ซึ่ง สตง.จะเป็นผู้ตรวจสอบต่อไป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13" y="1382713"/>
            <a:ext cx="91440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หลักเกณฑ์และวิธีการปฏิบัติเกี่ยวกับงบลงทุนของรัฐวิสาหกิจ พ.ศ. 2555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2425" y="5373688"/>
            <a:ext cx="3095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*</a:t>
            </a:r>
            <a:endParaRPr lang="th-TH" sz="4000" dirty="0">
              <a:solidFill>
                <a:prstClr val="black"/>
              </a:solidFill>
              <a:latin typeface="Constantia"/>
              <a:cs typeface="Browallia New"/>
            </a:endParaRPr>
          </a:p>
        </p:txBody>
      </p:sp>
      <p:sp>
        <p:nvSpPr>
          <p:cNvPr id="75805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F46BB0-5B55-4925-B60B-80B67E3676C4}" type="slidenum">
              <a:rPr lang="en-US" altLang="en-US" sz="1400" b="1">
                <a:latin typeface="Calibri" pitchFamily="34" charset="0"/>
              </a:rPr>
              <a:pPr algn="r"/>
              <a:t>70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2"/>
          <p:cNvSpPr/>
          <p:nvPr/>
        </p:nvSpPr>
        <p:spPr>
          <a:xfrm>
            <a:off x="-9525" y="1274763"/>
            <a:ext cx="9153525" cy="7254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289050"/>
            <a:ext cx="8229600" cy="719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วารที่ 2.2.2 การโอนเปลี่ยนเปลี่ยนรายการครุภัณฑ์ระหว่างปี </a:t>
            </a:r>
            <a:br>
              <a:rPr lang="th-TH" sz="24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24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(วงเงินขั้นต่ำตามที่ ส.ศ.ช.กำหนด)  </a:t>
            </a:r>
            <a:endParaRPr lang="en-US" sz="24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2068513" y="2054225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defRPr/>
            </a:pPr>
            <a:r>
              <a:rPr lang="th-TH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เดิม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76805" name="Group 3"/>
          <p:cNvGrpSpPr>
            <a:grpSpLocks/>
          </p:cNvGrpSpPr>
          <p:nvPr/>
        </p:nvGrpSpPr>
        <p:grpSpPr bwMode="auto">
          <a:xfrm>
            <a:off x="2008188" y="2622550"/>
            <a:ext cx="1927225" cy="3038475"/>
            <a:chOff x="1155896" y="2387735"/>
            <a:chExt cx="1926394" cy="3038274"/>
          </a:xfrm>
        </p:grpSpPr>
        <p:sp>
          <p:nvSpPr>
            <p:cNvPr id="22" name="Rounded Rectangle 21"/>
            <p:cNvSpPr/>
            <p:nvPr/>
          </p:nvSpPr>
          <p:spPr>
            <a:xfrm>
              <a:off x="1260626" y="2387735"/>
              <a:ext cx="1716934" cy="876242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JasmineUPC" pitchFamily="18" charset="-34"/>
                  <a:cs typeface="JasmineUPC" pitchFamily="18" charset="-34"/>
                </a:rPr>
                <a:t>กปภ.ข.1-10</a:t>
              </a: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JasmineUPC" pitchFamily="18" charset="-34"/>
                  <a:cs typeface="JasmineUPC" pitchFamily="18" charset="-34"/>
                </a:rPr>
                <a:t>ส่วนกลาง</a:t>
              </a:r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55896" y="3789405"/>
              <a:ext cx="1926394" cy="607972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JasmineUPC" pitchFamily="18" charset="-34"/>
                  <a:cs typeface="JasmineUPC" pitchFamily="18" charset="-34"/>
                </a:rPr>
                <a:t>สายงานสูงสุดเห็นชอบ</a:t>
              </a:r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1934957" y="4411764"/>
              <a:ext cx="353990" cy="5474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Right Arrow 10"/>
            <p:cNvSpPr/>
            <p:nvPr/>
          </p:nvSpPr>
          <p:spPr>
            <a:xfrm>
              <a:off x="1947716" y="4508495"/>
              <a:ext cx="328471" cy="247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716041" y="5021224"/>
              <a:ext cx="791821" cy="40478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JasmineUPC" pitchFamily="18" charset="-34"/>
                  <a:cs typeface="JasmineUPC" pitchFamily="18" charset="-34"/>
                </a:rPr>
                <a:t>ฝวง.</a:t>
              </a:r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1942099" y="3269633"/>
              <a:ext cx="353989" cy="54903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th-TH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</p:grp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4964113" y="2060575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ใหม่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76807" name="Group 26"/>
          <p:cNvGrpSpPr>
            <a:grpSpLocks/>
          </p:cNvGrpSpPr>
          <p:nvPr/>
        </p:nvGrpSpPr>
        <p:grpSpPr bwMode="auto">
          <a:xfrm>
            <a:off x="4878388" y="2628900"/>
            <a:ext cx="1925637" cy="3038475"/>
            <a:chOff x="1155896" y="2387735"/>
            <a:chExt cx="1926394" cy="3038274"/>
          </a:xfrm>
        </p:grpSpPr>
        <p:sp>
          <p:nvSpPr>
            <p:cNvPr id="28" name="Rounded Rectangle 27"/>
            <p:cNvSpPr/>
            <p:nvPr/>
          </p:nvSpPr>
          <p:spPr>
            <a:xfrm>
              <a:off x="1260712" y="2387735"/>
              <a:ext cx="1716762" cy="876242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000" dirty="0">
                  <a:solidFill>
                    <a:schemeClr val="tx1"/>
                  </a:solidFill>
                  <a:latin typeface="JasmineUPC" pitchFamily="18" charset="-34"/>
                  <a:cs typeface="JasmineUPC" pitchFamily="18" charset="-34"/>
                </a:rPr>
                <a:t>กปภ.ข.1-10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155896" y="3789405"/>
              <a:ext cx="1926394" cy="607972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000" dirty="0">
                  <a:solidFill>
                    <a:schemeClr val="tx1"/>
                  </a:solidFill>
                  <a:latin typeface="JasmineUPC" pitchFamily="18" charset="-34"/>
                  <a:cs typeface="JasmineUPC" pitchFamily="18" charset="-34"/>
                </a:rPr>
                <a:t>ผอ.เขตอนุมัติ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 rot="5400000">
              <a:off x="1934157" y="4411538"/>
              <a:ext cx="353990" cy="547903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2" name="Rounded Rectangle 31"/>
            <p:cNvSpPr/>
            <p:nvPr/>
          </p:nvSpPr>
          <p:spPr>
            <a:xfrm>
              <a:off x="1155896" y="5021224"/>
              <a:ext cx="1926394" cy="40478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000" dirty="0">
                  <a:latin typeface="JasmineUPC" pitchFamily="18" charset="-34"/>
                  <a:cs typeface="JasmineUPC" pitchFamily="18" charset="-34"/>
                </a:rPr>
                <a:t>สำเนาอนุมัติ ให้ ฝวง.</a:t>
              </a:r>
              <a:endParaRPr lang="en-US" sz="2000" dirty="0">
                <a:latin typeface="JasmineUPC" pitchFamily="18" charset="-34"/>
                <a:cs typeface="JasmineUPC" pitchFamily="18" charset="-34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 rot="5400000">
              <a:off x="1942099" y="3270201"/>
              <a:ext cx="353989" cy="547902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th-TH" sz="2000" dirty="0">
                <a:latin typeface="JasmineUPC" pitchFamily="18" charset="-34"/>
                <a:cs typeface="JasmineUPC" pitchFamily="18" charset="-34"/>
              </a:endParaRPr>
            </a:p>
          </p:txBody>
        </p:sp>
      </p:grpSp>
      <p:sp>
        <p:nvSpPr>
          <p:cNvPr id="76808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37DFA1E-2262-4B27-9809-681FA36FA998}" type="slidenum">
              <a:rPr lang="en-US" altLang="en-US" sz="1400" b="1">
                <a:latin typeface="Calibri" pitchFamily="34" charset="0"/>
              </a:rPr>
              <a:pPr algn="r"/>
              <a:t>71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2"/>
          <p:cNvSpPr/>
          <p:nvPr/>
        </p:nvSpPr>
        <p:spPr>
          <a:xfrm>
            <a:off x="-9525" y="1274763"/>
            <a:ext cx="9153525" cy="7254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268413"/>
            <a:ext cx="8229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วารที่ 2.2.2 การโอนเปลี่ยนเปลี่ยนรายการครุภัณฑ์ระหว่างปี </a:t>
            </a:r>
            <a:br>
              <a:rPr lang="th-TH" sz="24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24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(วงเงินขั้นต่ำตามที่ ส.ศ.ช.กำหนด)   (ต่อ)</a:t>
            </a:r>
            <a:endParaRPr lang="en-US" sz="24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13" y="1989138"/>
            <a:ext cx="842486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หมวดครุภัณฑ์ที่สามารถโอนเปลี่ยนแปลงได้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ภายในกรอบวงเงินงบประมาณที่ได้รับจัดสรร (หมวดเดียวกัน)</a:t>
            </a:r>
            <a:endParaRPr lang="en-US" sz="2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77829" name="Group 17"/>
          <p:cNvGrpSpPr>
            <a:grpSpLocks/>
          </p:cNvGrpSpPr>
          <p:nvPr/>
        </p:nvGrpSpPr>
        <p:grpSpPr bwMode="auto">
          <a:xfrm>
            <a:off x="1447800" y="2836863"/>
            <a:ext cx="6076950" cy="3471862"/>
            <a:chOff x="512300" y="2935078"/>
            <a:chExt cx="6076647" cy="3472384"/>
          </a:xfrm>
        </p:grpSpPr>
        <p:sp>
          <p:nvSpPr>
            <p:cNvPr id="6" name="TextBox 5"/>
            <p:cNvSpPr txBox="1"/>
            <p:nvPr/>
          </p:nvSpPr>
          <p:spPr>
            <a:xfrm>
              <a:off x="539287" y="3050982"/>
              <a:ext cx="2044598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2000" dirty="0">
                  <a:latin typeface="JasmineUPC" pitchFamily="18" charset="-34"/>
                  <a:cs typeface="JasmineUPC" pitchFamily="18" charset="-34"/>
                </a:rPr>
                <a:t>หมวดเครื่องจักรอุปกรณ์</a:t>
              </a:r>
              <a:endParaRPr lang="en-US" sz="2000" dirty="0">
                <a:latin typeface="JasmineUPC" pitchFamily="18" charset="-34"/>
                <a:cs typeface="JasmineUPC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2300" y="3949643"/>
              <a:ext cx="2098570" cy="4001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2000" dirty="0">
                  <a:latin typeface="JasmineUPC" pitchFamily="18" charset="-34"/>
                  <a:cs typeface="JasmineUPC" pitchFamily="18" charset="-34"/>
                </a:rPr>
                <a:t>หมวดครุภัณฑ์ยานพาหนะ</a:t>
              </a:r>
              <a:endParaRPr lang="en-US" sz="2000" dirty="0">
                <a:latin typeface="JasmineUPC" pitchFamily="18" charset="-34"/>
                <a:cs typeface="JasmineUPC" pitchFamily="18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1986" y="4875295"/>
              <a:ext cx="1963639" cy="7081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2000" dirty="0">
                  <a:latin typeface="JasmineUPC" pitchFamily="18" charset="-34"/>
                  <a:cs typeface="JasmineUPC" pitchFamily="18" charset="-34"/>
                </a:rPr>
                <a:t>หมวดครุภัณฑ์เครื่องมือ</a:t>
              </a:r>
            </a:p>
            <a:p>
              <a:pPr algn="ctr">
                <a:defRPr/>
              </a:pPr>
              <a:r>
                <a:rPr lang="th-TH" sz="2000" dirty="0">
                  <a:latin typeface="JasmineUPC" pitchFamily="18" charset="-34"/>
                  <a:cs typeface="JasmineUPC" pitchFamily="18" charset="-34"/>
                </a:rPr>
                <a:t>เครื่องใช้ขนาดเล็ก</a:t>
              </a:r>
            </a:p>
          </p:txBody>
        </p:sp>
        <p:sp>
          <p:nvSpPr>
            <p:cNvPr id="7" name="Down Arrow 6"/>
            <p:cNvSpPr/>
            <p:nvPr/>
          </p:nvSpPr>
          <p:spPr>
            <a:xfrm rot="16200000">
              <a:off x="2879110" y="3057369"/>
              <a:ext cx="350890" cy="360345"/>
            </a:xfrm>
            <a:prstGeom prst="downArrow">
              <a:avLst>
                <a:gd name="adj1" fmla="val 39669"/>
                <a:gd name="adj2" fmla="val 62914"/>
              </a:avLst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4734" y="2935078"/>
              <a:ext cx="3254213" cy="6462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th-TH" sz="1800" dirty="0">
                  <a:latin typeface="JasmineUPC" pitchFamily="18" charset="-34"/>
                  <a:cs typeface="JasmineUPC" pitchFamily="18" charset="-34"/>
                </a:rPr>
                <a:t>ครุภัณฑ์ก่อสร้างและสำรวจ (05)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th-TH" sz="1800" dirty="0">
                  <a:latin typeface="JasmineUPC" pitchFamily="18" charset="-34"/>
                  <a:cs typeface="JasmineUPC" pitchFamily="18" charset="-34"/>
                </a:rPr>
                <a:t>ครุภัณฑ์โรงงานและจักรกล (09)</a:t>
              </a:r>
              <a:endParaRPr lang="en-US" sz="1800" dirty="0">
                <a:latin typeface="JasmineUPC" pitchFamily="18" charset="-34"/>
                <a:cs typeface="JasmineUPC" pitchFamily="18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196" y="3995687"/>
              <a:ext cx="3236751" cy="3699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th-TH" sz="1800" dirty="0">
                  <a:latin typeface="JasmineUPC" pitchFamily="18" charset="-34"/>
                  <a:cs typeface="JasmineUPC" pitchFamily="18" charset="-34"/>
                </a:rPr>
                <a:t>ครุภัณฑ์ยานพาหนะและขนส่ง (04</a:t>
              </a:r>
              <a:endParaRPr lang="th-TH" sz="1800" dirty="0">
                <a:latin typeface="Arial" charset="0"/>
                <a:cs typeface="Arial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2912445" y="3968732"/>
              <a:ext cx="350890" cy="360344"/>
            </a:xfrm>
            <a:prstGeom prst="downArrow">
              <a:avLst>
                <a:gd name="adj1" fmla="val 39669"/>
                <a:gd name="adj2" fmla="val 62914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15" name="Down Arrow 14"/>
            <p:cNvSpPr/>
            <p:nvPr/>
          </p:nvSpPr>
          <p:spPr>
            <a:xfrm rot="16200000">
              <a:off x="2849742" y="5049188"/>
              <a:ext cx="349303" cy="360344"/>
            </a:xfrm>
            <a:prstGeom prst="downArrow">
              <a:avLst>
                <a:gd name="adj1" fmla="val 39669"/>
                <a:gd name="adj2" fmla="val 62914"/>
              </a:avLst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196" y="4653011"/>
              <a:ext cx="3236751" cy="17544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th-TH" sz="1800" dirty="0">
                  <a:latin typeface="JasmineUPC" pitchFamily="18" charset="-34"/>
                  <a:cs typeface="JasmineUPC" pitchFamily="18" charset="-34"/>
                </a:rPr>
                <a:t>ครุภัณฑ์สำนักงาน (03)</a:t>
              </a:r>
              <a:endParaRPr lang="en-US" sz="1800" dirty="0">
                <a:latin typeface="JasmineUPC" pitchFamily="18" charset="-34"/>
                <a:cs typeface="JasmineUPC" pitchFamily="18" charset="-34"/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th-TH" sz="1800" dirty="0">
                  <a:latin typeface="JasmineUPC" pitchFamily="18" charset="-34"/>
                  <a:cs typeface="JasmineUPC" pitchFamily="18" charset="-34"/>
                </a:rPr>
                <a:t>คุรุภัณฑ์ไฟฟ้าและวิทยุ (06)</a:t>
              </a:r>
              <a:endParaRPr lang="en-US" sz="1800" dirty="0">
                <a:latin typeface="JasmineUPC" pitchFamily="18" charset="-34"/>
                <a:cs typeface="JasmineUPC" pitchFamily="18" charset="-34"/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th-TH" sz="1800" dirty="0">
                  <a:latin typeface="JasmineUPC" pitchFamily="18" charset="-34"/>
                  <a:cs typeface="JasmineUPC" pitchFamily="18" charset="-34"/>
                </a:rPr>
                <a:t>ครภัณฑ์โฆษณาและเผยแพร่ (07)</a:t>
              </a:r>
              <a:endParaRPr lang="en-US" sz="1800" dirty="0">
                <a:latin typeface="JasmineUPC" pitchFamily="18" charset="-34"/>
                <a:cs typeface="JasmineUPC" pitchFamily="18" charset="-34"/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th-TH" sz="1800" dirty="0">
                  <a:latin typeface="JasmineUPC" pitchFamily="18" charset="-34"/>
                  <a:cs typeface="JasmineUPC" pitchFamily="18" charset="-34"/>
                </a:rPr>
                <a:t>ครุภัณฑ์วิทยาศาสตร์และการแพทย์  (08)</a:t>
              </a:r>
              <a:endParaRPr lang="en-US" sz="1800" dirty="0">
                <a:latin typeface="JasmineUPC" pitchFamily="18" charset="-34"/>
                <a:cs typeface="JasmineUPC" pitchFamily="18" charset="-34"/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th-TH" sz="1800" dirty="0">
                  <a:latin typeface="JasmineUPC" pitchFamily="18" charset="-34"/>
                  <a:cs typeface="JasmineUPC" pitchFamily="18" charset="-34"/>
                </a:rPr>
                <a:t>คุรภัณฑ์ประปา (10)</a:t>
              </a:r>
              <a:endParaRPr lang="en-US" sz="1800" dirty="0">
                <a:latin typeface="JasmineUPC" pitchFamily="18" charset="-34"/>
                <a:cs typeface="JasmineUPC" pitchFamily="18" charset="-34"/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th-TH" sz="1800" dirty="0">
                  <a:latin typeface="JasmineUPC" pitchFamily="18" charset="-34"/>
                  <a:cs typeface="JasmineUPC" pitchFamily="18" charset="-34"/>
                </a:rPr>
                <a:t>ครุภัณฑ์อื่นๆ  (11)</a:t>
              </a:r>
              <a:endParaRPr lang="en-US" sz="1800" dirty="0">
                <a:latin typeface="JasmineUPC" pitchFamily="18" charset="-34"/>
                <a:cs typeface="JasmineUPC" pitchFamily="18" charset="-34"/>
              </a:endParaRPr>
            </a:p>
          </p:txBody>
        </p:sp>
      </p:grpSp>
      <p:sp>
        <p:nvSpPr>
          <p:cNvPr id="7783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BFA5E70-4A17-4BB2-A694-6D57414215C0}" type="slidenum">
              <a:rPr lang="en-US" altLang="en-US" sz="1400" b="1">
                <a:latin typeface="Calibri" pitchFamily="34" charset="0"/>
              </a:rPr>
              <a:pPr algn="r"/>
              <a:t>72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0" y="1285875"/>
            <a:ext cx="9144000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TextBox 4"/>
          <p:cNvSpPr txBox="1"/>
          <p:nvPr/>
        </p:nvSpPr>
        <p:spPr>
          <a:xfrm>
            <a:off x="-32" y="1285860"/>
            <a:ext cx="91440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     2.2.3 การเบิกจ่าย</a:t>
            </a:r>
            <a:endParaRPr lang="en-US" sz="2400" dirty="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313" y="2000250"/>
            <a:ext cx="8643937" cy="99695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/>
            </a:pPr>
            <a:r>
              <a:rPr lang="th-TH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1. </a:t>
            </a:r>
            <a:r>
              <a:rPr lang="th-TH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กงป. ได้รับอนุมัติงบประมาณการลงทุนประจำปีแล้วแจ้งการอนุมัติงบประมาณดังกล่าวแก่หน่วยงานที่เกี่ยวข้อง กงป.ดำเนินการสร้างรหัสงบประมาณ (</a:t>
            </a:r>
            <a:r>
              <a:rPr lang="en-US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WBS</a:t>
            </a:r>
            <a:r>
              <a:rPr lang="th-TH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) ในระบบ </a:t>
            </a:r>
            <a:r>
              <a:rPr lang="en-US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SAP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388" y="4502150"/>
            <a:ext cx="4143375" cy="871538"/>
          </a:xfrm>
          <a:prstGeom prst="roundRect">
            <a:avLst>
              <a:gd name="adj" fmla="val 25700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2. </a:t>
            </a:r>
            <a:r>
              <a:rPr lang="th-TH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กปภ.ข. 1-10 ดำเนินการสร้างรหัสทรัพย์สิน เปิด </a:t>
            </a:r>
            <a:r>
              <a:rPr lang="en-US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PR</a:t>
            </a:r>
            <a:r>
              <a:rPr lang="th-TH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และ </a:t>
            </a:r>
            <a:r>
              <a:rPr lang="en-US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PO</a:t>
            </a:r>
            <a:r>
              <a:rPr lang="th-TH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</a:t>
            </a:r>
            <a:br>
              <a:rPr lang="th-TH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แล้วส่งเบิกจ่ายที่ส่วนกลาง</a:t>
            </a:r>
            <a:r>
              <a:rPr lang="en-US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2875" y="5786438"/>
            <a:ext cx="4214813" cy="85725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/>
            </a:pPr>
            <a:r>
              <a:rPr lang="th-TH" sz="18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en-US" sz="18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3. </a:t>
            </a:r>
            <a:r>
              <a:rPr lang="th-TH" sz="18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กงป. เก็บยอดเบิกจ่ายจากใบสำคัญจ่ายแล้วนำมากระทบยอดในระบบ </a:t>
            </a:r>
            <a:r>
              <a:rPr lang="en-US" sz="18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SAP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32338" y="4502150"/>
            <a:ext cx="4321175" cy="86995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2. </a:t>
            </a:r>
            <a:r>
              <a:rPr lang="th-TH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กปภ.ข. 1-10 ดำเนินการสร้างรหัสทรัพย์สิน เปิด </a:t>
            </a:r>
            <a:r>
              <a:rPr lang="en-US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PR</a:t>
            </a:r>
            <a:r>
              <a:rPr lang="th-TH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และ </a:t>
            </a:r>
            <a:r>
              <a:rPr lang="en-US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PO</a:t>
            </a:r>
            <a:r>
              <a:rPr lang="th-TH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และเบิกจ่ายที่ กปภ.ข. 1-10</a:t>
            </a:r>
            <a:endParaRPr lang="en-US" sz="1600" dirty="0">
              <a:solidFill>
                <a:prstClr val="black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38700" y="5856288"/>
            <a:ext cx="4108450" cy="52546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th-TH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3. </a:t>
            </a:r>
            <a:r>
              <a:rPr lang="th-TH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กงป. ตรวจสอบและเก็บยอดเบิกจ่ายในระบบ </a:t>
            </a:r>
            <a:r>
              <a:rPr lang="en-US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SAP</a:t>
            </a:r>
          </a:p>
        </p:txBody>
      </p:sp>
      <p:cxnSp>
        <p:nvCxnSpPr>
          <p:cNvPr id="14" name="Straight Arrow Connector 13"/>
          <p:cNvCxnSpPr>
            <a:stCxn id="7" idx="2"/>
            <a:endCxn id="9" idx="0"/>
          </p:cNvCxnSpPr>
          <p:nvPr/>
        </p:nvCxnSpPr>
        <p:spPr>
          <a:xfrm>
            <a:off x="2251075" y="5373688"/>
            <a:ext cx="0" cy="41275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12" idx="0"/>
          </p:cNvCxnSpPr>
          <p:nvPr/>
        </p:nvCxnSpPr>
        <p:spPr>
          <a:xfrm flipH="1">
            <a:off x="6892925" y="5372100"/>
            <a:ext cx="0" cy="4841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28688" y="3643313"/>
            <a:ext cx="2643187" cy="428625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/>
            </a:pPr>
            <a:r>
              <a:rPr lang="th-TH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กระบวนการ</a:t>
            </a:r>
            <a:r>
              <a:rPr lang="th-TH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JasmineUPC" pitchFamily="18" charset="-34"/>
                <a:cs typeface="JasmineUPC" pitchFamily="18" charset="-34"/>
              </a:rPr>
              <a:t>เดิม</a:t>
            </a:r>
            <a:endParaRPr lang="en-US" sz="2000" b="1" u="sng" dirty="0">
              <a:solidFill>
                <a:schemeClr val="tx1">
                  <a:lumMod val="50000"/>
                  <a:lumOff val="50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72125" y="3643313"/>
            <a:ext cx="2643188" cy="4286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/>
            </a:pPr>
            <a:r>
              <a:rPr lang="th-TH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กระบวนการ</a:t>
            </a:r>
            <a:r>
              <a:rPr lang="th-TH" sz="2000" u="sng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ใหม่</a:t>
            </a:r>
            <a:endParaRPr lang="en-US" sz="2000" u="sng" dirty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</p:txBody>
      </p:sp>
      <p:cxnSp>
        <p:nvCxnSpPr>
          <p:cNvPr id="24" name="Elbow Connector 23"/>
          <p:cNvCxnSpPr>
            <a:stCxn id="21" idx="0"/>
            <a:endCxn id="22" idx="0"/>
          </p:cNvCxnSpPr>
          <p:nvPr/>
        </p:nvCxnSpPr>
        <p:spPr>
          <a:xfrm rot="5400000" flipH="1" flipV="1">
            <a:off x="4572000" y="1322388"/>
            <a:ext cx="1587" cy="4643438"/>
          </a:xfrm>
          <a:prstGeom prst="bentConnector3">
            <a:avLst>
              <a:gd name="adj1" fmla="val 10619588"/>
            </a:avLst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</p:cNvCxnSpPr>
          <p:nvPr/>
        </p:nvCxnSpPr>
        <p:spPr>
          <a:xfrm flipH="1">
            <a:off x="4535488" y="2997200"/>
            <a:ext cx="1587" cy="468313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2"/>
            <a:endCxn id="7" idx="0"/>
          </p:cNvCxnSpPr>
          <p:nvPr/>
        </p:nvCxnSpPr>
        <p:spPr>
          <a:xfrm>
            <a:off x="2251075" y="4071938"/>
            <a:ext cx="0" cy="43021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2" idx="2"/>
            <a:endCxn id="10" idx="0"/>
          </p:cNvCxnSpPr>
          <p:nvPr/>
        </p:nvCxnSpPr>
        <p:spPr>
          <a:xfrm flipH="1">
            <a:off x="6892925" y="4071938"/>
            <a:ext cx="1588" cy="43021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867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0DD558C-85A8-47AF-9D70-7C5ED9BD35CC}" type="slidenum">
              <a:rPr lang="en-US" altLang="en-US" sz="1400" b="1">
                <a:latin typeface="Calibri" pitchFamily="34" charset="0"/>
              </a:rPr>
              <a:pPr algn="r"/>
              <a:t>73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4057650" cy="1187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214313" y="1196975"/>
            <a:ext cx="8572500" cy="78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วาระที่ 3</a:t>
            </a:r>
            <a:endParaRPr 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40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088" y="2451100"/>
            <a:ext cx="6408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defRPr>
            </a:lvl1pPr>
          </a:lstStyle>
          <a:p>
            <a:pPr algn="l">
              <a:defRPr/>
            </a:pPr>
            <a:r>
              <a:rPr lang="th-TH" altLang="ko-KR" dirty="0">
                <a:solidFill>
                  <a:srgbClr val="0070C0"/>
                </a:solidFill>
              </a:rPr>
              <a:t>การตีความตาม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76263" y="3041650"/>
            <a:ext cx="8316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altLang="ko-KR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</a:t>
            </a:r>
            <a:r>
              <a:rPr lang="th-TH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มาตรฐานการรายงานทางการเงิน ฉบับที่ 4 (</a:t>
            </a: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TFRIC 4) </a:t>
            </a:r>
            <a:r>
              <a:rPr lang="th-TH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ko-KR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ko-KR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altLang="ko-K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altLang="ko-KR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มาตรฐานการบัญชี ฉบับที่ 17 เรื่อง สัญญาเช่า (</a:t>
            </a: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TAS 17)</a:t>
            </a:r>
            <a:endParaRPr lang="th-TH" altLang="ko-K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987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025E741-298B-4534-BED9-21759F1E7BF6}" type="slidenum">
              <a:rPr lang="en-US" altLang="en-US" sz="1400" b="1">
                <a:latin typeface="Calibri" pitchFamily="34" charset="0"/>
              </a:rPr>
              <a:pPr algn="r"/>
              <a:t>74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34925" y="1308100"/>
            <a:ext cx="90011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ctr">
              <a:defRPr/>
            </a:pPr>
            <a:r>
              <a:rPr lang="th-TH" altLang="ko-KR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การตีความตามมาตรฐานการรายงานทางการเงิน ฉบับที่ 4 (</a:t>
            </a:r>
            <a:r>
              <a:rPr lang="en-US" altLang="ko-KR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TFRIC 4) </a:t>
            </a:r>
            <a:endParaRPr lang="th-TH" altLang="ko-KR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8300" y="2141538"/>
            <a:ext cx="8475663" cy="1719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  <a:buFontTx/>
              <a:buNone/>
              <a:defRPr/>
            </a:pPr>
            <a:r>
              <a:rPr lang="th-TH" sz="20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    1. กรณีกิจการ ทำ</a:t>
            </a:r>
            <a:r>
              <a:rPr lang="th-TH" sz="2000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ข้อตกลง</a:t>
            </a:r>
            <a:r>
              <a:rPr lang="th-TH" sz="2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20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ประกอบด้วย รายการหรือชุดของรายการที่เกี่ยวข้องกัน </a:t>
            </a:r>
            <a:r>
              <a:rPr lang="th-TH" sz="2000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ซึ่งไม่ได้มีรูปแบบของสัญญาเช่าตามกฎหมาย แต่ มีการให้สิทธิในการใช้สินทรัพย์</a:t>
            </a:r>
            <a:r>
              <a:rPr lang="th-TH" sz="2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20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(เช่น ที่ดิน อาคาร หรืออุปกรณ์) โดยได้รับผลตอบ แทนในลักษณะของการจ่ายคืนครั้งเดียว หรือหลายครั้ง </a:t>
            </a:r>
          </a:p>
          <a:p>
            <a:pPr marL="0" indent="0" algn="thaiDist">
              <a:spcBef>
                <a:spcPts val="0"/>
              </a:spcBef>
              <a:buFontTx/>
              <a:buNone/>
              <a:defRPr/>
            </a:pPr>
            <a:r>
              <a:rPr lang="th-TH" sz="20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2000" u="sng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ตัวอย่าง</a:t>
            </a:r>
            <a:r>
              <a:rPr lang="th-TH" sz="20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ข้อตกลง เช่น กิจการหนึ่ง (ผู้ขาย) อาจให้สิทธิแก่กิจการอีกแห่งหนึ่ง (ผู้ซื้อ) ในการใช้สินทรัพย์ซึ่งควบคู่ไปกับการให้บริการที่เกี่ยวข้อง	</a:t>
            </a:r>
            <a:endParaRPr lang="en-US" sz="2000" dirty="0">
              <a:solidFill>
                <a:prstClr val="black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31913" y="4076700"/>
            <a:ext cx="7488237" cy="129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marL="0" indent="0" eaLnBrk="0" hangingPunc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thaiDist">
              <a:defRPr/>
            </a:pPr>
            <a:r>
              <a:rPr lang="th-TH" sz="18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     2. การตีความมาตรฐานการรายงานทางการเงินฉบับนี้ </a:t>
            </a:r>
            <a:r>
              <a:rPr lang="th-TH" sz="1800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ให้แนวทางในการกำหนดว่าข้อตกลงดังกล่าวเป็นสัญญาเช่าหรือมีสัญญาเช่าเป็นส่วนประกอบหรือไม่</a:t>
            </a:r>
            <a:r>
              <a:rPr lang="th-TH" sz="18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  ซึ่ง</a:t>
            </a:r>
            <a:r>
              <a:rPr lang="th-TH" sz="1800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ต้องปฏิบัติตามมาตรฐาน การบัญชี ฉบับที่ 17 เรื่อง สัญญาเช่า</a:t>
            </a:r>
            <a:r>
              <a:rPr lang="th-TH" sz="18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การตีความมาตรฐานการรายงานทางการเงินฉบับนี้ไม่ได้ ให้แนวทางในการกำหนดว่าสัญญาเช่าดังกล่าวควรจัดประเภทอย่างไร ภายใต้มาตรฐานการบัญชีฉบับที่ 17 เรื่อง สัญญาเช่า </a:t>
            </a:r>
          </a:p>
        </p:txBody>
      </p:sp>
      <p:sp>
        <p:nvSpPr>
          <p:cNvPr id="80903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EFF6104-F3A7-4560-8146-DE452E674154}" type="slidenum">
              <a:rPr lang="en-US" altLang="en-US" sz="1400" b="1">
                <a:latin typeface="Calibri" pitchFamily="34" charset="0"/>
              </a:rPr>
              <a:pPr algn="r"/>
              <a:t>75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50" y="1325563"/>
            <a:ext cx="60960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3200" b="1" kern="0"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มาตรฐาน</a:t>
            </a:r>
            <a:r>
              <a:rPr lang="th-TH" altLang="ko-KR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การบัญชี ฉบับที่ 17 (</a:t>
            </a:r>
            <a:r>
              <a:rPr lang="en-US" altLang="ko-KR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TAS 17) 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179388" y="1963738"/>
            <a:ext cx="354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 i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การจำแนกประเภทของสัญญาเช่า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0113" y="2417763"/>
            <a:ext cx="7921625" cy="1152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marL="0" indent="0" eaLnBrk="0" hangingPunc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th-TH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การจัดประเภทสัญญาเช่าเป็น</a:t>
            </a:r>
            <a:r>
              <a:rPr lang="th-TH" sz="2000" u="sng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สัญญาเช่าทางการเงิน</a:t>
            </a:r>
            <a:r>
              <a:rPr lang="th-TH" sz="20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หรือ</a:t>
            </a:r>
            <a:r>
              <a:rPr lang="th-TH" sz="2000" u="sng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สัญญาเช่าดำเนินงาน </a:t>
            </a:r>
            <a:r>
              <a:rPr lang="th-TH" sz="20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กิจการต้องพิจารณาถึ</a:t>
            </a:r>
            <a:r>
              <a:rPr lang="th-TH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ง</a:t>
            </a:r>
            <a:r>
              <a:rPr lang="th-TH" sz="20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เนื้อหาของรายการมากกว่ารูปแบบตามสัญญา ตามปกติกิจการต้องจัดประเภทสัญญาเช่า</a:t>
            </a:r>
            <a:r>
              <a:rPr lang="th-TH" sz="2000" u="sng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เป็นสัญญาเช่าทางการเงิน</a:t>
            </a:r>
            <a:r>
              <a:rPr lang="th-TH" sz="20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หากสัญญานั้นทำให้เกิดสถานการณ์ต่อไปนี้</a:t>
            </a:r>
            <a:r>
              <a:rPr lang="th-TH" sz="2000" u="sng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อย่างน้อยหนึ่งสถานการณ์</a:t>
            </a:r>
          </a:p>
          <a:p>
            <a:pPr>
              <a:defRPr/>
            </a:pPr>
            <a:r>
              <a:rPr lang="th-TH" sz="2000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8213" y="3789363"/>
            <a:ext cx="7018337" cy="503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marL="0" indent="0" eaLnBrk="0" hangingPunc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th-TH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1. สัญญาเช่า</a:t>
            </a:r>
            <a:r>
              <a:rPr lang="th-TH" sz="2000" u="sng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โอนความเป็นเจ้าของ</a:t>
            </a:r>
            <a:r>
              <a:rPr lang="th-TH" sz="2000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ในสินทรัพย์ให้แก่ผู้เช่าเมื่อสิ้นสุดระยะเวลาของสัญญาเช่า</a:t>
            </a:r>
          </a:p>
          <a:p>
            <a:pPr>
              <a:defRPr/>
            </a:pPr>
            <a:endParaRPr lang="th-TH" dirty="0">
              <a:solidFill>
                <a:prstClr val="black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6375" y="4581525"/>
            <a:ext cx="7416800" cy="1079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marL="0" indent="0" eaLnBrk="0" hangingPunc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thaiDist">
              <a:defRPr/>
            </a:pPr>
            <a:r>
              <a:rPr lang="th-TH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2. ผู้เช่ามี</a:t>
            </a:r>
            <a:r>
              <a:rPr lang="th-TH" u="sng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สิทธิเลือกซื้อสินทรัพย์</a:t>
            </a:r>
            <a:r>
              <a:rPr lang="th-TH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ด้วย</a:t>
            </a:r>
            <a:r>
              <a:rPr lang="th-TH" u="sng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ราคาที่ต่ำกว่ามูลค่ายุติธรรม</a:t>
            </a:r>
            <a:r>
              <a:rPr lang="th-TH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ณ วันที่สิทธิเลือกซื้อเกิดขึ้น โดยราคาตามสิทธิเลือกซื้อนั้นมีจำนวนต่ำกว่ามูลค่ายุติธรรมของสินทรัพย์มากเพียงพอที่จะทำให้เกิคดวามแน่ใจอย่างสมเหตุสมผล ณ วันเริ่มต้นของสัญญาเช่าว่าผู้เช่าจะใช้สิทธิเลือกซื้อสินทรัพย์นั้น</a:t>
            </a:r>
          </a:p>
        </p:txBody>
      </p:sp>
      <p:sp>
        <p:nvSpPr>
          <p:cNvPr id="8192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C7523D7-D26D-47F1-B8F6-915D4278CEE3}" type="slidenum">
              <a:rPr lang="en-US" altLang="en-US" sz="1400" b="1">
                <a:latin typeface="Calibri" pitchFamily="34" charset="0"/>
              </a:rPr>
              <a:pPr algn="r"/>
              <a:t>76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07950" y="2041525"/>
            <a:ext cx="451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th-TH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asmineUPC" pitchFamily="18" charset="-34"/>
                <a:cs typeface="JasmineUPC" pitchFamily="18" charset="-34"/>
              </a:rPr>
              <a:t>การจำแนกประเภทของสัญญาเช่า </a:t>
            </a:r>
            <a:r>
              <a:rPr lang="th-TH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asmineUPC" pitchFamily="18" charset="-34"/>
                <a:cs typeface="JasmineUPC" pitchFamily="18" charset="-34"/>
              </a:rPr>
              <a:t>(ต่อ)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950" y="1325563"/>
            <a:ext cx="54292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3200" b="1" kern="0"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มาตรฐาน</a:t>
            </a:r>
            <a:r>
              <a:rPr lang="th-TH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การบัญชี ฉบับที่ 17 (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TAS 17)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313" y="2667000"/>
            <a:ext cx="7016750" cy="790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marL="0" indent="0" algn="thaiDist" eaLnBrk="0" hangingPunc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th-TH" sz="2000" dirty="0" smtClean="0">
                <a:solidFill>
                  <a:prstClr val="black"/>
                </a:solidFill>
              </a:rPr>
              <a:t>3. </a:t>
            </a:r>
            <a:r>
              <a:rPr lang="th-TH" sz="2000" u="sng" dirty="0" smtClean="0">
                <a:solidFill>
                  <a:srgbClr val="0000FF"/>
                </a:solidFill>
              </a:rPr>
              <a:t>ระยะเวลาของสัญญาเช่า</a:t>
            </a:r>
            <a:r>
              <a:rPr lang="th-TH" sz="2000" dirty="0" smtClean="0">
                <a:solidFill>
                  <a:prstClr val="black"/>
                </a:solidFill>
              </a:rPr>
              <a:t>ครอบคลุมอายุการให้ประโยชน์เชิงเศรษฐกิจส่วนใหญ่ของสินทรัพย์ แม้ว่าจะไม่มีการโอนกรรมสิทธิ์เกิดขึ้น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27138" y="3644900"/>
            <a:ext cx="7016750" cy="792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marL="0" indent="0" eaLnBrk="0" hangingPunc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thaiDist">
              <a:defRPr/>
            </a:pPr>
            <a:r>
              <a:rPr lang="th-TH" sz="2000" dirty="0" smtClean="0">
                <a:solidFill>
                  <a:prstClr val="black"/>
                </a:solidFill>
              </a:rPr>
              <a:t>4. ณ วันเริ่มต้นของสัญญาเช่า มูลค่าปัจจุบันของ</a:t>
            </a:r>
            <a:r>
              <a:rPr lang="th-TH" sz="2000" u="sng" dirty="0" smtClean="0">
                <a:solidFill>
                  <a:srgbClr val="0000FF"/>
                </a:solidFill>
              </a:rPr>
              <a:t>จำนวนเงินขั้นต่ำที่ต้องจ่ายมีจำนวนเท่ากับเกือบเท่ากับมูลค่ายุติธรรมของสินทรัพย์ที่เช่า</a:t>
            </a:r>
            <a:r>
              <a:rPr lang="th-TH" sz="2000" dirty="0" smtClean="0">
                <a:solidFill>
                  <a:srgbClr val="0000FF"/>
                </a:solidFill>
              </a:rPr>
              <a:t> </a:t>
            </a:r>
            <a:r>
              <a:rPr lang="th-TH" sz="2000" dirty="0" smtClean="0">
                <a:solidFill>
                  <a:prstClr val="black"/>
                </a:solidFill>
              </a:rPr>
              <a:t>และ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03400" y="4724400"/>
            <a:ext cx="7016750" cy="792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marL="0" indent="0" eaLnBrk="0" hangingPunc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thaiDist">
              <a:defRPr/>
            </a:pPr>
            <a:r>
              <a:rPr lang="th-TH" sz="2000" dirty="0" smtClean="0">
                <a:solidFill>
                  <a:prstClr val="black"/>
                </a:solidFill>
              </a:rPr>
              <a:t>5. สินทรัพย์ที่</a:t>
            </a:r>
            <a:r>
              <a:rPr lang="th-TH" sz="2000" u="sng" dirty="0" smtClean="0">
                <a:solidFill>
                  <a:srgbClr val="0000FF"/>
                </a:solidFill>
              </a:rPr>
              <a:t>เช่ามีลักษณะเฉพาะเจาะ</a:t>
            </a:r>
            <a:r>
              <a:rPr lang="th-TH" sz="2000" dirty="0" smtClean="0">
                <a:solidFill>
                  <a:prstClr val="black"/>
                </a:solidFill>
              </a:rPr>
              <a:t>จงจนกระทั่งมีผู้เช่าเพียงผู้เดียวที่สามารถใช้สินทรัพย์นั้น                   โดยไม่จำเป็นต้องนำสินทรัพย์ดังกล่าวมาทำการดัดแปลงที่สำคัญ</a:t>
            </a:r>
          </a:p>
        </p:txBody>
      </p:sp>
      <p:sp>
        <p:nvSpPr>
          <p:cNvPr id="82953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7132F5C-43C1-4313-B040-37294154CF42}" type="slidenum">
              <a:rPr lang="en-US" altLang="en-US" sz="1400" b="1">
                <a:latin typeface="Calibri" pitchFamily="34" charset="0"/>
              </a:rPr>
              <a:pPr algn="r"/>
              <a:t>77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7950" y="1331913"/>
            <a:ext cx="9402763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altLang="ko-KR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การตีความตามมาตรฐานการรายงานทางการเงิน ฉบับที่ 4 (</a:t>
            </a:r>
            <a:r>
              <a:rPr lang="en-US" altLang="ko-KR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TFRIC 4) </a:t>
            </a:r>
            <a:endParaRPr lang="th-TH" altLang="ko-KR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0420" name="TextBox 6"/>
          <p:cNvSpPr txBox="1">
            <a:spLocks noChangeArrowheads="1"/>
          </p:cNvSpPr>
          <p:nvPr/>
        </p:nvSpPr>
        <p:spPr bwMode="auto">
          <a:xfrm>
            <a:off x="225425" y="2133600"/>
            <a:ext cx="1525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2400" b="1" i="1" dirty="0" smtClean="0">
                <a:solidFill>
                  <a:schemeClr val="tx2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พิจารณาดังนี้</a:t>
            </a:r>
          </a:p>
        </p:txBody>
      </p:sp>
      <p:grpSp>
        <p:nvGrpSpPr>
          <p:cNvPr id="83974" name="Group 7"/>
          <p:cNvGrpSpPr>
            <a:grpSpLocks/>
          </p:cNvGrpSpPr>
          <p:nvPr/>
        </p:nvGrpSpPr>
        <p:grpSpPr bwMode="auto">
          <a:xfrm>
            <a:off x="684213" y="2708275"/>
            <a:ext cx="7488237" cy="3757613"/>
            <a:chOff x="611559" y="1916832"/>
            <a:chExt cx="6552729" cy="3756504"/>
          </a:xfrm>
        </p:grpSpPr>
        <p:grpSp>
          <p:nvGrpSpPr>
            <p:cNvPr id="83976" name="Group 8"/>
            <p:cNvGrpSpPr>
              <a:grpSpLocks/>
            </p:cNvGrpSpPr>
            <p:nvPr/>
          </p:nvGrpSpPr>
          <p:grpSpPr bwMode="auto">
            <a:xfrm>
              <a:off x="611559" y="1916832"/>
              <a:ext cx="6552729" cy="1224136"/>
              <a:chOff x="611559" y="1916832"/>
              <a:chExt cx="6552729" cy="1224136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83796" y="1916832"/>
                <a:ext cx="6480492" cy="1223602"/>
              </a:xfrm>
              <a:prstGeom prst="roundRect">
                <a:avLst>
                  <a:gd name="adj" fmla="val 1991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0436" name="Content Placeholder 2"/>
              <p:cNvSpPr txBox="1">
                <a:spLocks/>
              </p:cNvSpPr>
              <p:nvPr/>
            </p:nvSpPr>
            <p:spPr bwMode="auto">
              <a:xfrm>
                <a:off x="611559" y="1916832"/>
                <a:ext cx="6462433" cy="1152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endParaRPr lang="th-TH" sz="100" b="1" dirty="0" smtClean="0">
                  <a:solidFill>
                    <a:srgbClr val="0000FF"/>
                  </a:solidFill>
                  <a:latin typeface="JasmineUPC" pitchFamily="18" charset="-34"/>
                  <a:cs typeface="JasmineUPC" pitchFamily="18" charset="-34"/>
                </a:endParaRP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th-TH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JasmineUPC" pitchFamily="18" charset="-34"/>
                    <a:cs typeface="JasmineUPC" pitchFamily="18" charset="-34"/>
                  </a:rPr>
                  <a:t>ตีความข้อตกลง/สัญญาซึ่งอาจ</a:t>
                </a:r>
                <a:r>
                  <a:rPr lang="th-TH" sz="1800" b="1" i="1" u="sng" dirty="0" smtClean="0">
                    <a:solidFill>
                      <a:srgbClr val="C00000"/>
                    </a:solidFill>
                    <a:latin typeface="JasmineUPC" pitchFamily="18" charset="-34"/>
                    <a:cs typeface="JasmineUPC" pitchFamily="18" charset="-34"/>
                  </a:rPr>
                  <a:t>ไม่ได้ </a:t>
                </a:r>
                <a:r>
                  <a:rPr lang="th-TH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JasmineUPC" pitchFamily="18" charset="-34"/>
                    <a:cs typeface="JasmineUPC" pitchFamily="18" charset="-34"/>
                  </a:rPr>
                  <a:t>มีรูปแบบของสัญญาเช่าตามกฎหมาย 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th-TH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JasmineUPC" pitchFamily="18" charset="-34"/>
                    <a:cs typeface="JasmineUPC" pitchFamily="18" charset="-34"/>
                  </a:rPr>
                  <a:t>แต่ มีการให้สิทธิในการใช้สินทรัพย์ ตามเกณฑ์การพิจารณาที่ 1 และ เกณฑ์การพิจารณาที่ 2 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th-TH" sz="1800" b="1" dirty="0" smtClean="0">
                    <a:solidFill>
                      <a:srgbClr val="C00000"/>
                    </a:solidFill>
                    <a:latin typeface="JasmineUPC" pitchFamily="18" charset="-34"/>
                    <a:cs typeface="JasmineUPC" pitchFamily="18" charset="-34"/>
                  </a:rPr>
                  <a:t>(จะต้องเข้าเกณฑ์การพิจารณาทั้ง 2 ข้อ จึงจะพิจารณาประเภทของสัญญาเช่าตาม</a:t>
                </a:r>
                <a:r>
                  <a:rPr lang="en-US" sz="1800" b="1" dirty="0" smtClean="0">
                    <a:solidFill>
                      <a:srgbClr val="C00000"/>
                    </a:solidFill>
                    <a:latin typeface="JasmineUPC" pitchFamily="18" charset="-34"/>
                    <a:cs typeface="JasmineUPC" pitchFamily="18" charset="-34"/>
                  </a:rPr>
                  <a:t> TAS 17</a:t>
                </a:r>
                <a:r>
                  <a:rPr lang="th-TH" sz="1800" b="1" dirty="0" smtClean="0">
                    <a:solidFill>
                      <a:srgbClr val="C00000"/>
                    </a:solidFill>
                    <a:latin typeface="JasmineUPC" pitchFamily="18" charset="-34"/>
                    <a:cs typeface="JasmineUPC" pitchFamily="18" charset="-34"/>
                  </a:rPr>
                  <a:t>)</a:t>
                </a:r>
                <a:endParaRPr lang="en-US" sz="1800" b="1" dirty="0" smtClean="0">
                  <a:solidFill>
                    <a:srgbClr val="C00000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</p:grpSp>
        <p:grpSp>
          <p:nvGrpSpPr>
            <p:cNvPr id="83977" name="Group 9"/>
            <p:cNvGrpSpPr>
              <a:grpSpLocks/>
            </p:cNvGrpSpPr>
            <p:nvPr/>
          </p:nvGrpSpPr>
          <p:grpSpPr bwMode="auto">
            <a:xfrm>
              <a:off x="1897842" y="3474374"/>
              <a:ext cx="4195204" cy="927201"/>
              <a:chOff x="1897842" y="3474374"/>
              <a:chExt cx="4195204" cy="927201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963224" y="3473710"/>
                <a:ext cx="4067499" cy="891911"/>
              </a:xfrm>
              <a:prstGeom prst="roundRect">
                <a:avLst>
                  <a:gd name="adj" fmla="val 1991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0434" name="Content Placeholder 2"/>
              <p:cNvSpPr txBox="1">
                <a:spLocks/>
              </p:cNvSpPr>
              <p:nvPr/>
            </p:nvSpPr>
            <p:spPr bwMode="auto">
              <a:xfrm>
                <a:off x="1897933" y="3537191"/>
                <a:ext cx="4195303" cy="864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th-TH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JasmineUPC" pitchFamily="18" charset="-34"/>
                    <a:cs typeface="JasmineUPC" pitchFamily="18" charset="-34"/>
                  </a:rPr>
                  <a:t>การจำแนกข้อตกลง/สัญญา ตามประเภทของสัญญาเช่า 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th-TH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JasmineUPC" pitchFamily="18" charset="-34"/>
                    <a:cs typeface="JasmineUPC" pitchFamily="18" charset="-34"/>
                  </a:rPr>
                  <a:t>(มาตรฐานบัญชี ฉบับที่ 17 (</a:t>
                </a:r>
                <a:r>
                  <a:rPr 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JasmineUPC" pitchFamily="18" charset="-34"/>
                    <a:cs typeface="JasmineUPC" pitchFamily="18" charset="-34"/>
                  </a:rPr>
                  <a:t>TAS 17)</a:t>
                </a:r>
              </a:p>
            </p:txBody>
          </p:sp>
        </p:grpSp>
        <p:cxnSp>
          <p:nvCxnSpPr>
            <p:cNvPr id="11" name="Straight Connector 10"/>
            <p:cNvCxnSpPr>
              <a:endCxn id="20" idx="0"/>
            </p:cNvCxnSpPr>
            <p:nvPr/>
          </p:nvCxnSpPr>
          <p:spPr>
            <a:xfrm>
              <a:off x="3995585" y="3140434"/>
              <a:ext cx="1389" cy="33327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979" name="Group 11"/>
            <p:cNvGrpSpPr>
              <a:grpSpLocks/>
            </p:cNvGrpSpPr>
            <p:nvPr/>
          </p:nvGrpSpPr>
          <p:grpSpPr bwMode="auto">
            <a:xfrm>
              <a:off x="1835696" y="4782606"/>
              <a:ext cx="2141977" cy="890730"/>
              <a:chOff x="1908211" y="4782606"/>
              <a:chExt cx="2141977" cy="89073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024626" y="4783011"/>
                <a:ext cx="1899000" cy="890325"/>
              </a:xfrm>
              <a:prstGeom prst="roundRect">
                <a:avLst>
                  <a:gd name="adj" fmla="val 1991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0432" name="Content Placeholder 2"/>
              <p:cNvSpPr txBox="1">
                <a:spLocks/>
              </p:cNvSpPr>
              <p:nvPr/>
            </p:nvSpPr>
            <p:spPr bwMode="auto">
              <a:xfrm>
                <a:off x="1907935" y="4809991"/>
                <a:ext cx="2142105" cy="863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th-TH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JasmineUPC" pitchFamily="18" charset="-34"/>
                    <a:cs typeface="JasmineUPC" pitchFamily="18" charset="-34"/>
                  </a:rPr>
                  <a:t>สัญญาเช่าการเงิน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th-TH" sz="1800" b="1" dirty="0" smtClean="0">
                    <a:solidFill>
                      <a:srgbClr val="C00000"/>
                    </a:solidFill>
                    <a:latin typeface="JasmineUPC" pitchFamily="18" charset="-34"/>
                    <a:cs typeface="JasmineUPC" pitchFamily="18" charset="-34"/>
                  </a:rPr>
                  <a:t>(งบประมาณการลงทุน)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th-TH" sz="2000" dirty="0" smtClean="0">
                    <a:solidFill>
                      <a:srgbClr val="000000"/>
                    </a:solidFill>
                    <a:latin typeface="JasmineUPC" pitchFamily="18" charset="-34"/>
                    <a:cs typeface="JasmineUPC" pitchFamily="18" charset="-34"/>
                  </a:rPr>
                  <a:t>	</a:t>
                </a:r>
                <a:endParaRPr lang="en-US" sz="2000" dirty="0" smtClean="0">
                  <a:solidFill>
                    <a:srgbClr val="000000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</p:grpSp>
        <p:grpSp>
          <p:nvGrpSpPr>
            <p:cNvPr id="83980" name="Group 12"/>
            <p:cNvGrpSpPr>
              <a:grpSpLocks/>
            </p:cNvGrpSpPr>
            <p:nvPr/>
          </p:nvGrpSpPr>
          <p:grpSpPr bwMode="auto">
            <a:xfrm>
              <a:off x="4093572" y="4801839"/>
              <a:ext cx="2141977" cy="864096"/>
              <a:chOff x="5012453" y="4954242"/>
              <a:chExt cx="2141977" cy="86409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5220083" y="4954458"/>
                <a:ext cx="1728131" cy="863345"/>
              </a:xfrm>
              <a:prstGeom prst="roundRect">
                <a:avLst>
                  <a:gd name="adj" fmla="val 1991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0430" name="Content Placeholder 2"/>
              <p:cNvSpPr txBox="1">
                <a:spLocks/>
              </p:cNvSpPr>
              <p:nvPr/>
            </p:nvSpPr>
            <p:spPr bwMode="auto">
              <a:xfrm>
                <a:off x="5013096" y="4954458"/>
                <a:ext cx="2140716" cy="718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th-TH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JasmineUPC" pitchFamily="18" charset="-34"/>
                    <a:cs typeface="JasmineUPC" pitchFamily="18" charset="-34"/>
                  </a:rPr>
                  <a:t>สัญญาเช่าดำเนินงาน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th-TH" sz="1800" b="1" dirty="0" smtClean="0">
                    <a:solidFill>
                      <a:srgbClr val="C00000"/>
                    </a:solidFill>
                    <a:latin typeface="JasmineUPC" pitchFamily="18" charset="-34"/>
                    <a:cs typeface="JasmineUPC" pitchFamily="18" charset="-34"/>
                  </a:rPr>
                  <a:t>(งบประมาณทำการ)</a:t>
                </a:r>
                <a:endParaRPr lang="en-US" sz="1800" b="1" dirty="0" smtClean="0">
                  <a:solidFill>
                    <a:srgbClr val="C00000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</p:grpSp>
        <p:cxnSp>
          <p:nvCxnSpPr>
            <p:cNvPr id="14" name="Straight Arrow Connector 13"/>
            <p:cNvCxnSpPr>
              <a:endCxn id="60432" idx="0"/>
            </p:cNvCxnSpPr>
            <p:nvPr/>
          </p:nvCxnSpPr>
          <p:spPr>
            <a:xfrm flipH="1">
              <a:off x="2906473" y="4365622"/>
              <a:ext cx="152809" cy="444369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60430" idx="0"/>
            </p:cNvCxnSpPr>
            <p:nvPr/>
          </p:nvCxnSpPr>
          <p:spPr>
            <a:xfrm>
              <a:off x="4931887" y="4365622"/>
              <a:ext cx="231991" cy="436433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975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F089F3B-9ADC-4158-A143-538831827A54}" type="slidenum">
              <a:rPr lang="en-US" altLang="en-US" sz="1400" b="1">
                <a:latin typeface="Calibri" pitchFamily="34" charset="0"/>
              </a:rPr>
              <a:pPr algn="r"/>
              <a:t>78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grpSp>
        <p:nvGrpSpPr>
          <p:cNvPr id="84996" name="Group 3"/>
          <p:cNvGrpSpPr>
            <a:grpSpLocks/>
          </p:cNvGrpSpPr>
          <p:nvPr/>
        </p:nvGrpSpPr>
        <p:grpSpPr bwMode="auto">
          <a:xfrm>
            <a:off x="684213" y="2205038"/>
            <a:ext cx="7343775" cy="4319587"/>
            <a:chOff x="863096" y="467794"/>
            <a:chExt cx="5581112" cy="3609278"/>
          </a:xfrm>
        </p:grpSpPr>
        <p:grpSp>
          <p:nvGrpSpPr>
            <p:cNvPr id="84999" name="Group 4"/>
            <p:cNvGrpSpPr>
              <a:grpSpLocks/>
            </p:cNvGrpSpPr>
            <p:nvPr/>
          </p:nvGrpSpPr>
          <p:grpSpPr bwMode="auto">
            <a:xfrm>
              <a:off x="863096" y="467794"/>
              <a:ext cx="5400600" cy="1224136"/>
              <a:chOff x="899592" y="1916832"/>
              <a:chExt cx="5400600" cy="122413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619852" y="1916832"/>
                <a:ext cx="4032009" cy="1224316"/>
              </a:xfrm>
              <a:prstGeom prst="roundRect">
                <a:avLst>
                  <a:gd name="adj" fmla="val 1991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85011" name="Content Placeholder 2"/>
              <p:cNvSpPr txBox="1">
                <a:spLocks/>
              </p:cNvSpPr>
              <p:nvPr/>
            </p:nvSpPr>
            <p:spPr bwMode="auto">
              <a:xfrm>
                <a:off x="899592" y="1930881"/>
                <a:ext cx="5400600" cy="115212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</a:pPr>
                <a:r>
                  <a:rPr lang="th-TH" sz="2400" b="1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การพิจารณาว่าข้อตกลง/สัญญา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</a:pPr>
                <a:r>
                  <a:rPr lang="th-TH" sz="2400" b="1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เป็น</a:t>
                </a:r>
                <a:r>
                  <a:rPr lang="th-TH" sz="2400" b="1" i="1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สัญญาเช่า</a:t>
                </a:r>
                <a:r>
                  <a:rPr lang="th-TH" sz="2400" b="1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หรือ</a:t>
                </a:r>
                <a:r>
                  <a:rPr lang="th-TH" sz="2400" b="1" i="1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มีสัญญาเช่าเป็นส่วนประกอบ</a:t>
                </a:r>
                <a:r>
                  <a:rPr lang="th-TH" sz="2400" b="1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หรือไม่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</a:pPr>
                <a:r>
                  <a:rPr lang="th-TH" sz="2400" b="1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 มีเกณฑ์พิจารณาดังนี้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</a:pPr>
                <a:r>
                  <a:rPr lang="th-TH" sz="20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endParaRPr lang="en-US" sz="20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3564373" y="1701395"/>
              <a:ext cx="0" cy="332939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001" name="Group 6"/>
            <p:cNvGrpSpPr>
              <a:grpSpLocks/>
            </p:cNvGrpSpPr>
            <p:nvPr/>
          </p:nvGrpSpPr>
          <p:grpSpPr bwMode="auto">
            <a:xfrm>
              <a:off x="971600" y="2622366"/>
              <a:ext cx="2232247" cy="1454706"/>
              <a:chOff x="1836203" y="4782606"/>
              <a:chExt cx="2232247" cy="1454706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836281" y="4782193"/>
                <a:ext cx="2231962" cy="1455119"/>
              </a:xfrm>
              <a:prstGeom prst="roundRect">
                <a:avLst>
                  <a:gd name="adj" fmla="val 1991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85009" name="Content Placeholder 2"/>
              <p:cNvSpPr txBox="1">
                <a:spLocks/>
              </p:cNvSpPr>
              <p:nvPr/>
            </p:nvSpPr>
            <p:spPr bwMode="auto">
              <a:xfrm>
                <a:off x="1836203" y="4809240"/>
                <a:ext cx="2160240" cy="142807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</a:pPr>
                <a:r>
                  <a:rPr lang="th-TH" sz="2400" b="1" u="sng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เกณฑ์การพิจารณาที่ 1 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</a:pPr>
                <a:r>
                  <a:rPr lang="th-TH" sz="24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การปฏิบัติตามข้อตกลง/สัญญา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</a:pPr>
                <a:r>
                  <a:rPr lang="th-TH" sz="24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ขึ้นอยู่กับการใช้สินทรัพย์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</a:pPr>
                <a:r>
                  <a:rPr lang="th-TH" sz="24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  </a:t>
                </a:r>
                <a:r>
                  <a:rPr lang="th-TH" sz="2400" b="1" i="1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ที่เฉพาะเจาะจง</a:t>
                </a:r>
                <a:r>
                  <a:rPr lang="th-TH" sz="24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endParaRPr lang="en-US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85002" name="Group 7"/>
            <p:cNvGrpSpPr>
              <a:grpSpLocks/>
            </p:cNvGrpSpPr>
            <p:nvPr/>
          </p:nvGrpSpPr>
          <p:grpSpPr bwMode="auto">
            <a:xfrm>
              <a:off x="3707904" y="2649000"/>
              <a:ext cx="2736304" cy="1428072"/>
              <a:chOff x="4499992" y="4222076"/>
              <a:chExt cx="2736304" cy="142807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643600" y="4221559"/>
                <a:ext cx="2411726" cy="1428589"/>
              </a:xfrm>
              <a:prstGeom prst="roundRect">
                <a:avLst>
                  <a:gd name="adj" fmla="val 1991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85007" name="Content Placeholder 2"/>
              <p:cNvSpPr txBox="1">
                <a:spLocks/>
              </p:cNvSpPr>
              <p:nvPr/>
            </p:nvSpPr>
            <p:spPr bwMode="auto">
              <a:xfrm>
                <a:off x="4499992" y="4297783"/>
                <a:ext cx="2736304" cy="10643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</a:pPr>
                <a:r>
                  <a:rPr lang="th-TH" sz="2400" b="1" u="sng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เกณฑ์การพิจารณาที่ 2 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</a:pPr>
                <a:r>
                  <a:rPr lang="th-TH" sz="24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ข้อตกลง/สัญญา </a:t>
                </a:r>
              </a:p>
              <a:p>
                <a:pPr algn="ctr">
                  <a:spcBef>
                    <a:spcPct val="20000"/>
                  </a:spcBef>
                  <a:buFont typeface="Arial" pitchFamily="34" charset="0"/>
                  <a:buNone/>
                </a:pPr>
                <a:r>
                  <a:rPr lang="th-TH" sz="24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เป็นการ</a:t>
                </a:r>
                <a:r>
                  <a:rPr lang="th-TH" sz="2400" b="1" i="1">
                    <a:solidFill>
                      <a:srgbClr val="C00000"/>
                    </a:solidFill>
                    <a:latin typeface="TH SarabunPSK" pitchFamily="34" charset="-34"/>
                    <a:cs typeface="TH SarabunPSK" pitchFamily="34" charset="-34"/>
                  </a:rPr>
                  <a:t>ให้สิทธิในการใช้สินทรัพย์</a:t>
                </a:r>
                <a:r>
                  <a:rPr lang="th-TH" sz="24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นั้น</a:t>
                </a:r>
                <a:endParaRPr lang="en-US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2051465" y="2060864"/>
              <a:ext cx="0" cy="561090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076075" y="2060864"/>
              <a:ext cx="0" cy="591598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51465" y="2060864"/>
              <a:ext cx="3024611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5088" y="1331913"/>
            <a:ext cx="90789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altLang="ko-KR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การตีความตามมาตรฐานการรายงานทางการเงิน ฉบับที่ 4 (</a:t>
            </a:r>
            <a:r>
              <a:rPr lang="en-US" altLang="ko-KR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TFRIC 4) </a:t>
            </a:r>
            <a:endParaRPr lang="th-TH" altLang="ko-KR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4998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7D71635-6222-4D39-9206-B9B836CFDD55}" type="slidenum">
              <a:rPr lang="en-US" altLang="en-US" sz="1400" b="1">
                <a:latin typeface="Calibri" pitchFamily="34" charset="0"/>
              </a:rPr>
              <a:pPr algn="r"/>
              <a:t>79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ลูกศรลง 8"/>
          <p:cNvSpPr/>
          <p:nvPr/>
        </p:nvSpPr>
        <p:spPr>
          <a:xfrm>
            <a:off x="4284663" y="1484313"/>
            <a:ext cx="46037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7813" y="549275"/>
            <a:ext cx="5545137" cy="935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/>
              <a:t>ประเภทงบประมาณ</a:t>
            </a:r>
          </a:p>
        </p:txBody>
      </p:sp>
      <p:sp>
        <p:nvSpPr>
          <p:cNvPr id="11" name="ลูกศรลง 10"/>
          <p:cNvSpPr/>
          <p:nvPr/>
        </p:nvSpPr>
        <p:spPr>
          <a:xfrm>
            <a:off x="1187450" y="3789363"/>
            <a:ext cx="71438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339975" y="2205038"/>
            <a:ext cx="1439863" cy="503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/>
              <a:t>งบลงทุน</a:t>
            </a:r>
          </a:p>
        </p:txBody>
      </p:sp>
      <p:cxnSp>
        <p:nvCxnSpPr>
          <p:cNvPr id="18" name="ตัวเชื่อมต่อตรง 17"/>
          <p:cNvCxnSpPr>
            <a:endCxn id="33" idx="0"/>
          </p:cNvCxnSpPr>
          <p:nvPr/>
        </p:nvCxnSpPr>
        <p:spPr>
          <a:xfrm>
            <a:off x="1187450" y="3789363"/>
            <a:ext cx="29035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ลูกศรลง 20"/>
          <p:cNvSpPr/>
          <p:nvPr/>
        </p:nvSpPr>
        <p:spPr>
          <a:xfrm>
            <a:off x="3059113" y="2708275"/>
            <a:ext cx="714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23850" y="4076700"/>
            <a:ext cx="1439863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เงินอุดหนุน</a:t>
            </a:r>
          </a:p>
        </p:txBody>
      </p:sp>
      <p:sp>
        <p:nvSpPr>
          <p:cNvPr id="23" name="ลูกศรลง 22"/>
          <p:cNvSpPr/>
          <p:nvPr/>
        </p:nvSpPr>
        <p:spPr>
          <a:xfrm>
            <a:off x="3059113" y="1916113"/>
            <a:ext cx="4445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5508625" y="1916113"/>
            <a:ext cx="46038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5" name="ลูกศรลง 24"/>
          <p:cNvSpPr/>
          <p:nvPr/>
        </p:nvSpPr>
        <p:spPr>
          <a:xfrm>
            <a:off x="3059113" y="3500438"/>
            <a:ext cx="730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6" name="ลูกศรลง 25"/>
          <p:cNvSpPr/>
          <p:nvPr/>
        </p:nvSpPr>
        <p:spPr>
          <a:xfrm>
            <a:off x="5508625" y="2708275"/>
            <a:ext cx="71438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2339975" y="2997200"/>
            <a:ext cx="1511300" cy="503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/>
              <a:t>แหล่งเงิน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003800" y="2205038"/>
            <a:ext cx="1439863" cy="503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/>
              <a:t>งบทำการ</a:t>
            </a: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>
            <a:off x="3132138" y="1916113"/>
            <a:ext cx="24479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ลูกศรลง 30"/>
          <p:cNvSpPr/>
          <p:nvPr/>
        </p:nvSpPr>
        <p:spPr>
          <a:xfrm>
            <a:off x="2627313" y="3789363"/>
            <a:ext cx="73025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3" name="ลูกศรลง 32"/>
          <p:cNvSpPr/>
          <p:nvPr/>
        </p:nvSpPr>
        <p:spPr>
          <a:xfrm>
            <a:off x="4067175" y="3789363"/>
            <a:ext cx="460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835150" y="4076700"/>
            <a:ext cx="1512888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เงินรายได้</a:t>
            </a: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3419475" y="4076700"/>
            <a:ext cx="1081088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เงินกู้</a:t>
            </a: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5003800" y="2997200"/>
            <a:ext cx="1439863" cy="503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/>
              <a:t>แหล่งเงิน</a:t>
            </a:r>
          </a:p>
        </p:txBody>
      </p:sp>
      <p:sp>
        <p:nvSpPr>
          <p:cNvPr id="41" name="ลูกศรลง 40"/>
          <p:cNvSpPr/>
          <p:nvPr/>
        </p:nvSpPr>
        <p:spPr>
          <a:xfrm>
            <a:off x="5508625" y="3500438"/>
            <a:ext cx="71438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5003800" y="3789363"/>
            <a:ext cx="1512888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เงินรายได้</a:t>
            </a: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250825" y="404813"/>
            <a:ext cx="8642350" cy="6264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323850" y="2060575"/>
            <a:ext cx="1511300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งบผูกพัน</a:t>
            </a:r>
          </a:p>
        </p:txBody>
      </p:sp>
      <p:cxnSp>
        <p:nvCxnSpPr>
          <p:cNvPr id="54" name="ลูกศรเชื่อมต่อแบบตรง 53"/>
          <p:cNvCxnSpPr>
            <a:stCxn id="29" idx="3"/>
            <a:endCxn id="65" idx="1"/>
          </p:cNvCxnSpPr>
          <p:nvPr/>
        </p:nvCxnSpPr>
        <p:spPr>
          <a:xfrm flipV="1">
            <a:off x="6443663" y="2060575"/>
            <a:ext cx="576262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สี่เหลี่ยมผืนผ้า 55"/>
          <p:cNvSpPr/>
          <p:nvPr/>
        </p:nvSpPr>
        <p:spPr>
          <a:xfrm>
            <a:off x="7019925" y="2708275"/>
            <a:ext cx="1800225" cy="433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แผนปฏิบัติการ</a:t>
            </a:r>
          </a:p>
        </p:txBody>
      </p:sp>
      <p:cxnSp>
        <p:nvCxnSpPr>
          <p:cNvPr id="58" name="ลูกศรเชื่อมต่อแบบตรง 57"/>
          <p:cNvCxnSpPr>
            <a:stCxn id="29" idx="3"/>
            <a:endCxn id="56" idx="1"/>
          </p:cNvCxnSpPr>
          <p:nvPr/>
        </p:nvCxnSpPr>
        <p:spPr>
          <a:xfrm>
            <a:off x="6443663" y="2455863"/>
            <a:ext cx="576262" cy="46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สี่เหลี่ยมผืนผ้า 58"/>
          <p:cNvSpPr/>
          <p:nvPr/>
        </p:nvSpPr>
        <p:spPr>
          <a:xfrm>
            <a:off x="6948488" y="3573463"/>
            <a:ext cx="1871662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/>
              <a:t>วัตถุ</a:t>
            </a:r>
            <a:r>
              <a:rPr lang="th-TH" sz="2400" b="1" dirty="0" err="1"/>
              <a:t>ประสงค์ฉพาะ</a:t>
            </a:r>
            <a:endParaRPr lang="th-TH" sz="2400" b="1" dirty="0"/>
          </a:p>
        </p:txBody>
      </p:sp>
      <p:cxnSp>
        <p:nvCxnSpPr>
          <p:cNvPr id="61" name="ลูกศรเชื่อมต่อแบบตรง 60"/>
          <p:cNvCxnSpPr>
            <a:stCxn id="29" idx="3"/>
            <a:endCxn id="59" idx="1"/>
          </p:cNvCxnSpPr>
          <p:nvPr/>
        </p:nvCxnSpPr>
        <p:spPr>
          <a:xfrm>
            <a:off x="6443663" y="2455863"/>
            <a:ext cx="504825" cy="129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สี่เหลี่ยมผืนผ้า 64"/>
          <p:cNvSpPr/>
          <p:nvPr/>
        </p:nvSpPr>
        <p:spPr>
          <a:xfrm>
            <a:off x="7019925" y="1844675"/>
            <a:ext cx="1800225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งบทำการปกติ</a:t>
            </a:r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323850" y="2636838"/>
            <a:ext cx="1511300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งบประจำปี</a:t>
            </a:r>
          </a:p>
        </p:txBody>
      </p:sp>
      <p:cxnSp>
        <p:nvCxnSpPr>
          <p:cNvPr id="68" name="ลูกศรเชื่อมต่อแบบตรง 67"/>
          <p:cNvCxnSpPr>
            <a:stCxn id="12" idx="1"/>
            <a:endCxn id="52" idx="3"/>
          </p:cNvCxnSpPr>
          <p:nvPr/>
        </p:nvCxnSpPr>
        <p:spPr>
          <a:xfrm flipH="1" flipV="1">
            <a:off x="1835150" y="2276475"/>
            <a:ext cx="504825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ลูกศรเชื่อมต่อแบบตรง 69"/>
          <p:cNvCxnSpPr>
            <a:stCxn id="12" idx="1"/>
          </p:cNvCxnSpPr>
          <p:nvPr/>
        </p:nvCxnSpPr>
        <p:spPr>
          <a:xfrm flipH="1">
            <a:off x="1835150" y="2455863"/>
            <a:ext cx="504825" cy="25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สี่เหลี่ยมผืนผ้า 74"/>
          <p:cNvSpPr/>
          <p:nvPr/>
        </p:nvSpPr>
        <p:spPr>
          <a:xfrm>
            <a:off x="7740650" y="1557338"/>
            <a:ext cx="503238" cy="287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/>
              <a:t>1</a:t>
            </a:r>
            <a:r>
              <a:rPr lang="en-US" sz="2400" b="1" dirty="0"/>
              <a:t>Y</a:t>
            </a:r>
            <a:endParaRPr lang="th-TH" sz="2400" b="1" dirty="0"/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7740650" y="2420938"/>
            <a:ext cx="503238" cy="287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/>
              <a:t>1</a:t>
            </a:r>
            <a:r>
              <a:rPr lang="en-US" sz="2400" b="1" dirty="0"/>
              <a:t>F</a:t>
            </a:r>
            <a:endParaRPr lang="th-TH" sz="2400" b="1" dirty="0"/>
          </a:p>
        </p:txBody>
      </p:sp>
      <p:sp>
        <p:nvSpPr>
          <p:cNvPr id="79" name="สี่เหลี่ยมผืนผ้า 78"/>
          <p:cNvSpPr/>
          <p:nvPr/>
        </p:nvSpPr>
        <p:spPr>
          <a:xfrm>
            <a:off x="7740650" y="3284538"/>
            <a:ext cx="503238" cy="288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/>
              <a:t>1</a:t>
            </a:r>
            <a:r>
              <a:rPr lang="en-US" sz="2400" b="1" dirty="0"/>
              <a:t>I</a:t>
            </a:r>
            <a:endParaRPr lang="th-TH" sz="2400" b="1" dirty="0"/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5076825" y="4365625"/>
            <a:ext cx="3743325" cy="2303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 err="1"/>
              <a:t>วิธีฏิบัติ</a:t>
            </a:r>
            <a:r>
              <a:rPr lang="th-TH" b="1" u="sng" dirty="0"/>
              <a:t>ที่สำคัญ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b="1" dirty="0"/>
              <a:t> ตรวจสอบงบประมาณก่อนก่อหนี้ผูกพัน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b="1" dirty="0"/>
              <a:t> ห้ามโอนเปลี่ยนแปลงข้ามประเภทค่าใช้จ่าย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   ( 1</a:t>
            </a:r>
            <a:r>
              <a:rPr lang="en-US" sz="2000" b="1" dirty="0"/>
              <a:t>Y</a:t>
            </a:r>
            <a:r>
              <a:rPr lang="th-TH" sz="2000" b="1" dirty="0"/>
              <a:t>) , (1</a:t>
            </a:r>
            <a:r>
              <a:rPr lang="en-US" sz="2000" b="1" dirty="0"/>
              <a:t>F</a:t>
            </a:r>
            <a:r>
              <a:rPr lang="th-TH" sz="2000" b="1" dirty="0"/>
              <a:t>) , (1</a:t>
            </a:r>
            <a:r>
              <a:rPr lang="en-US" sz="2000" b="1" dirty="0"/>
              <a:t>I</a:t>
            </a:r>
            <a:r>
              <a:rPr lang="th-TH" sz="2000" b="1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b="1" dirty="0"/>
              <a:t> เบิกจ่าย 1</a:t>
            </a:r>
            <a:r>
              <a:rPr lang="en-US" sz="2000" b="1" dirty="0"/>
              <a:t>F </a:t>
            </a:r>
            <a:r>
              <a:rPr lang="th-TH" sz="2000" b="1" dirty="0"/>
              <a:t>ต้องบันทึกรหัสเบิกจ่ายทุกครั้ง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b="1" dirty="0"/>
              <a:t> 1</a:t>
            </a:r>
            <a:r>
              <a:rPr lang="en-US" sz="2000" b="1" dirty="0"/>
              <a:t>Y </a:t>
            </a:r>
            <a:r>
              <a:rPr lang="th-TH" sz="2000" b="1" dirty="0"/>
              <a:t>บางรหัสบัญชีห้ามโอนข้ามหมวดค่า</a:t>
            </a:r>
            <a:r>
              <a:rPr lang="th-TH" sz="2000" b="1" dirty="0" err="1"/>
              <a:t>ใข้</a:t>
            </a:r>
            <a:r>
              <a:rPr lang="th-TH" sz="2000" b="1" dirty="0"/>
              <a:t>จ่าย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b="1" dirty="0"/>
              <a:t> 1</a:t>
            </a:r>
            <a:r>
              <a:rPr lang="en-US" sz="2000" b="1" dirty="0"/>
              <a:t>Y </a:t>
            </a:r>
            <a:r>
              <a:rPr lang="th-TH" sz="2000" b="1" dirty="0"/>
              <a:t>บางรหัสบัญชีห้ามโอนข้าม</a:t>
            </a:r>
            <a:r>
              <a:rPr lang="th-TH" sz="2000" b="1" dirty="0" err="1"/>
              <a:t>รหัสบัญขี</a:t>
            </a:r>
            <a:endParaRPr lang="th-TH" sz="2000" b="1" dirty="0"/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323850" y="4581525"/>
            <a:ext cx="4248150" cy="2087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 err="1"/>
              <a:t>วิธีฏิบัติ</a:t>
            </a:r>
            <a:r>
              <a:rPr lang="th-TH" b="1" u="sng" dirty="0"/>
              <a:t>ที่สำคัญ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b="1" dirty="0"/>
              <a:t> ตรวจสอบชื่อรายการ วงเงินงบประมาณให้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  ถูกต้องก่อนก่อหนี้ผูกพันสัญญา หากตรวจสอบ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/>
              <a:t>  แล้วไม่ถูกต้องให้นำเสนอสายงานให้ความเห็นชอบ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b="1" dirty="0"/>
              <a:t>การจัดจ้างให้ทำสัญญาแบบไม่รวม </a:t>
            </a:r>
            <a:r>
              <a:rPr lang="en-US" sz="2000" b="1" dirty="0"/>
              <a:t>VAT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b="1" dirty="0"/>
              <a:t>ตัดจำหน่ายสินทรัพย์เดิมเมื่อได้รับสินทรัพย์ใหม่แทน</a:t>
            </a:r>
          </a:p>
        </p:txBody>
      </p:sp>
      <p:sp>
        <p:nvSpPr>
          <p:cNvPr id="10279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7BE7BCD-3722-4D80-BBDD-F58C5F7D6E6B}" type="slidenum">
              <a:rPr lang="en-US" altLang="en-US" sz="1400" b="1">
                <a:latin typeface="Calibri" pitchFamily="34" charset="0"/>
              </a:rPr>
              <a:pPr algn="r"/>
              <a:t>8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98425" y="1960563"/>
            <a:ext cx="5081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เรื่อง การประเมินว่าข้อตกลงประกอบด้วยสัญญาเช่าหรือไม่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7638" y="2541588"/>
            <a:ext cx="7377112" cy="45561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thaiDist">
              <a:spcBef>
                <a:spcPts val="0"/>
              </a:spcBef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เกณฑ์การพิจารณาที่ 1 </a:t>
            </a:r>
            <a:r>
              <a: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การปฏิบัติตามข้อตกลง/สัญญา ขึ้นอยู่กับการใช้สินทรัพย์ที่เฉพาะเจาะจง</a:t>
            </a:r>
          </a:p>
        </p:txBody>
      </p: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434975" y="3382963"/>
            <a:ext cx="2408238" cy="1558925"/>
            <a:chOff x="467543" y="4102722"/>
            <a:chExt cx="2408389" cy="1558526"/>
          </a:xfrm>
        </p:grpSpPr>
        <p:sp>
          <p:nvSpPr>
            <p:cNvPr id="8" name="Right Arrow 7"/>
            <p:cNvSpPr/>
            <p:nvPr/>
          </p:nvSpPr>
          <p:spPr>
            <a:xfrm>
              <a:off x="467543" y="4102722"/>
              <a:ext cx="2408389" cy="1558526"/>
            </a:xfrm>
            <a:prstGeom prst="rightArrow">
              <a:avLst>
                <a:gd name="adj1" fmla="val 50000"/>
                <a:gd name="adj2" fmla="val 571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9295" y="4556631"/>
              <a:ext cx="2038478" cy="584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“เฉพาะเจาะจง”</a:t>
              </a: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327400" y="3284538"/>
            <a:ext cx="5400675" cy="8048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marL="0" indent="0" algn="thaiDist" eaLnBrk="0" hangingPunc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dk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th-TH" dirty="0" smtClean="0">
                <a:solidFill>
                  <a:prstClr val="black"/>
                </a:solidFill>
              </a:rPr>
              <a:t>   1</a:t>
            </a:r>
            <a:r>
              <a:rPr lang="th-TH" dirty="0">
                <a:solidFill>
                  <a:prstClr val="black"/>
                </a:solidFill>
              </a:rPr>
              <a:t>. ผู้ขาย/ผู้ให้บริการ</a:t>
            </a:r>
            <a:r>
              <a:rPr lang="th-TH" b="1" i="1" u="sng" dirty="0">
                <a:solidFill>
                  <a:srgbClr val="002060"/>
                </a:solidFill>
              </a:rPr>
              <a:t>มีสินทรัพย์แค่ชิ้นเดียว</a:t>
            </a:r>
            <a:r>
              <a:rPr lang="th-TH" dirty="0">
                <a:solidFill>
                  <a:srgbClr val="002060"/>
                </a:solidFill>
              </a:rPr>
              <a:t> </a:t>
            </a:r>
            <a:r>
              <a:rPr lang="th-TH" dirty="0">
                <a:solidFill>
                  <a:prstClr val="black"/>
                </a:solidFill>
              </a:rPr>
              <a:t>และใช้สินทรัพย์นั้นเพื่อก่อให้เกิดผลสำเร็จตามข้อกำหนดของสัญญาหรือไม่	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25813" y="4232275"/>
            <a:ext cx="5422900" cy="8524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marL="0" indent="0" algn="thaiDist" eaLnBrk="0" hangingPunc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dk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th-TH" dirty="0" smtClean="0">
                <a:solidFill>
                  <a:prstClr val="black"/>
                </a:solidFill>
              </a:rPr>
              <a:t>   2</a:t>
            </a:r>
            <a:r>
              <a:rPr lang="th-TH" dirty="0">
                <a:solidFill>
                  <a:prstClr val="black"/>
                </a:solidFill>
              </a:rPr>
              <a:t>. ความเป็นไปได้เชิงพาณิชย์หรือความเหมาะสมในทางปฏิบัติที่ผู้ผลิต</a:t>
            </a:r>
            <a:r>
              <a:rPr lang="th-TH" dirty="0" smtClean="0">
                <a:solidFill>
                  <a:prstClr val="black"/>
                </a:solidFill>
              </a:rPr>
              <a:t>/</a:t>
            </a:r>
            <a:r>
              <a:rPr lang="en-US" dirty="0" smtClean="0">
                <a:solidFill>
                  <a:prstClr val="black"/>
                </a:solidFill>
              </a:rPr>
              <a:t>                  </a:t>
            </a:r>
            <a:r>
              <a:rPr lang="th-TH" dirty="0" smtClean="0">
                <a:solidFill>
                  <a:prstClr val="black"/>
                </a:solidFill>
              </a:rPr>
              <a:t>ผู้</a:t>
            </a:r>
            <a:r>
              <a:rPr lang="th-TH" dirty="0">
                <a:solidFill>
                  <a:prstClr val="black"/>
                </a:solidFill>
              </a:rPr>
              <a:t>ให้บริการจะปฏิบัติตามข้อตกลงนั้น โดยการ</a:t>
            </a:r>
            <a:r>
              <a:rPr lang="th-TH" b="1" i="1" u="sng" dirty="0">
                <a:solidFill>
                  <a:srgbClr val="002060"/>
                </a:solidFill>
              </a:rPr>
              <a:t>ใช้สินทรัพย์อื่นแทน</a:t>
            </a:r>
            <a:r>
              <a:rPr lang="th-TH" dirty="0">
                <a:solidFill>
                  <a:prstClr val="black"/>
                </a:solidFill>
              </a:rPr>
              <a:t>หรือไม่	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88" y="1331913"/>
            <a:ext cx="90789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altLang="ko-KR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การตีความตามมาตรฐานการรายงานทางการเงิน ฉบับที่ 4 (</a:t>
            </a:r>
            <a:r>
              <a:rPr lang="en-US" altLang="ko-KR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TFRIC 4) </a:t>
            </a:r>
            <a:endParaRPr lang="th-TH" altLang="ko-KR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6026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7E05F09-6D14-45BD-8849-EE28A6BBCFDC}" type="slidenum">
              <a:rPr lang="en-US" altLang="en-US" sz="1400" b="1">
                <a:latin typeface="Calibri" pitchFamily="34" charset="0"/>
              </a:rPr>
              <a:pPr algn="r"/>
              <a:t>80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950" y="2398713"/>
            <a:ext cx="5903913" cy="45402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เกณฑ์การพิจารณาที่ 2 </a:t>
            </a:r>
            <a:r>
              <a: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ข้อตกลง/สัญญา เป็นการให้สิทธิในการใช้สินทรัพย์นั้น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425" y="1960563"/>
            <a:ext cx="5081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3200" b="1" ker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sz="2400" dirty="0" smtClean="0">
                <a:solidFill>
                  <a:srgbClr val="002060"/>
                </a:solidFill>
              </a:rPr>
              <a:t>เรื่อง </a:t>
            </a:r>
            <a:r>
              <a:rPr lang="th-TH" sz="2400" dirty="0">
                <a:solidFill>
                  <a:srgbClr val="002060"/>
                </a:solidFill>
              </a:rPr>
              <a:t>การประเมินว่าข้อตกลงประกอบด้วยสัญญาเช่าหรือไม่</a:t>
            </a:r>
          </a:p>
        </p:txBody>
      </p:sp>
      <p:grpSp>
        <p:nvGrpSpPr>
          <p:cNvPr id="87046" name="Group 9"/>
          <p:cNvGrpSpPr>
            <a:grpSpLocks/>
          </p:cNvGrpSpPr>
          <p:nvPr/>
        </p:nvGrpSpPr>
        <p:grpSpPr bwMode="auto">
          <a:xfrm>
            <a:off x="179388" y="3236913"/>
            <a:ext cx="2471737" cy="1558925"/>
            <a:chOff x="418782" y="4102722"/>
            <a:chExt cx="2472152" cy="1558526"/>
          </a:xfrm>
        </p:grpSpPr>
        <p:sp>
          <p:nvSpPr>
            <p:cNvPr id="11" name="Right Arrow 10"/>
            <p:cNvSpPr/>
            <p:nvPr/>
          </p:nvSpPr>
          <p:spPr>
            <a:xfrm>
              <a:off x="468002" y="4102722"/>
              <a:ext cx="2408642" cy="1558526"/>
            </a:xfrm>
            <a:prstGeom prst="rightArrow">
              <a:avLst>
                <a:gd name="adj1" fmla="val 50000"/>
                <a:gd name="adj2" fmla="val 571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srgbClr val="00206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8782" y="4615353"/>
              <a:ext cx="2472152" cy="8935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2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“สิทธิในการใช้สินทรัพย์”</a:t>
              </a:r>
            </a:p>
            <a:p>
              <a:pPr>
                <a:defRPr/>
              </a:pPr>
              <a:endParaRPr lang="th-TH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2771775" y="2959100"/>
            <a:ext cx="6192838" cy="2808288"/>
          </a:xfrm>
          <a:prstGeom prst="rect">
            <a:avLst/>
          </a:prstGeom>
          <a:solidFill>
            <a:srgbClr val="DBEEF4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th-TH" sz="23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ข้อตกลงมีลักษณะของการให้สิทธิในการใช้สินทรัพย์แก่คู่สัญญา (จะถือเป็นการให้สิทธิในการใช้/ควบคุมการใช้ </a:t>
            </a:r>
            <a:r>
              <a:rPr lang="th-TH" sz="23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เมื่อเข้าเงื่อนไขข้อใดข้อหนึ่งใน 3 ข้อ ข้างล่างนี้</a:t>
            </a:r>
          </a:p>
          <a:p>
            <a:pPr algn="l">
              <a:defRPr/>
            </a:pPr>
            <a:r>
              <a:rPr lang="th-TH" sz="23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1. มีสิทธิ</a:t>
            </a:r>
            <a:r>
              <a:rPr lang="th-TH" sz="23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ควบคุมหรือสั่งการ</a:t>
            </a:r>
          </a:p>
          <a:p>
            <a:pPr algn="l">
              <a:defRPr/>
            </a:pPr>
            <a:r>
              <a:rPr lang="th-TH" sz="23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2. มีความสามารถหรือมี</a:t>
            </a:r>
            <a:r>
              <a:rPr lang="th-TH" sz="23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สิทธิในการควบคุมการใช้งาน</a:t>
            </a:r>
          </a:p>
          <a:p>
            <a:pPr algn="l">
              <a:defRPr/>
            </a:pPr>
            <a:r>
              <a:rPr lang="th-TH" sz="23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3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ได้รับประโยชน์</a:t>
            </a:r>
            <a:r>
              <a:rPr lang="th-TH" sz="23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ในปริมาณที่มีสาระสำคัญอย่างมาก และ</a:t>
            </a:r>
            <a:r>
              <a:rPr lang="th-TH" sz="23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3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ราคาต้องไม่ได้เป็นอัตรา</a:t>
            </a:r>
            <a:r>
              <a:rPr lang="th-TH" sz="23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คงที่</a:t>
            </a:r>
            <a:r>
              <a:rPr lang="th-TH" sz="23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3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23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กำหนดต่อหน่วยของผลผลิตหรือไม่เท่ากับราคาตลาดต่อหน่วยของผลผลิต ณ เวลาที่มีการส่งมอบ</a:t>
            </a:r>
          </a:p>
          <a:p>
            <a:pPr algn="l">
              <a:defRPr/>
            </a:pPr>
            <a:r>
              <a:rPr lang="th-TH" sz="23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en-US" sz="23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388" y="4941888"/>
            <a:ext cx="2471737" cy="1366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>
              <a:defRPr sz="24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th-TH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การควบคุม : </a:t>
            </a:r>
            <a: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th-TH" sz="1400" b="1" dirty="0" smtClean="0"/>
              <a:t>กิจการ</a:t>
            </a:r>
            <a:r>
              <a:rPr lang="th-TH" sz="1400" b="1" dirty="0"/>
              <a:t>จัดการสินทรัพย์ได้ตามต้องการ </a:t>
            </a:r>
            <a:r>
              <a:rPr lang="th-TH" sz="1400" b="1" dirty="0" smtClean="0"/>
              <a:t>เช่น        </a:t>
            </a:r>
            <a:br>
              <a:rPr lang="th-TH" sz="1400" b="1" dirty="0" smtClean="0"/>
            </a:br>
            <a:r>
              <a:rPr lang="th-TH" sz="1400" b="1" dirty="0" smtClean="0"/>
              <a:t>      - </a:t>
            </a:r>
            <a:r>
              <a:rPr lang="th-TH" sz="1400" b="1" dirty="0"/>
              <a:t>ใช้สินทรัพย์นั้นแลกเปลี่ยนสินทรัพย์อื่นได้</a:t>
            </a:r>
          </a:p>
          <a:p>
            <a:pPr>
              <a:defRPr/>
            </a:pPr>
            <a:r>
              <a:rPr lang="th-TH" sz="1400" b="1" dirty="0" smtClean="0"/>
              <a:t>      - </a:t>
            </a:r>
            <a:r>
              <a:rPr lang="th-TH" sz="1400" b="1" dirty="0"/>
              <a:t>ใช้สินทรัพย์นั้นในการผลิตสินค้าได้</a:t>
            </a:r>
          </a:p>
          <a:p>
            <a:pPr>
              <a:defRPr/>
            </a:pPr>
            <a:r>
              <a:rPr lang="th-TH" sz="1400" b="1" dirty="0" smtClean="0"/>
              <a:t>      - </a:t>
            </a:r>
            <a:r>
              <a:rPr lang="th-TH" sz="1400" b="1" dirty="0"/>
              <a:t>ใช้สินทรัพย์นั้นให้ผู้อื่นเช่าได้ทรัพย์นั้นได้ </a:t>
            </a:r>
          </a:p>
          <a:p>
            <a:pPr>
              <a:defRPr/>
            </a:pPr>
            <a:r>
              <a:rPr lang="th-TH" sz="1400" b="1" dirty="0" smtClean="0"/>
              <a:t>      - </a:t>
            </a:r>
            <a:r>
              <a:rPr lang="th-TH" sz="1400" b="1" dirty="0"/>
              <a:t>ใช้สินทรัพย์นั้นชำระหนี้สินได้ เป็นต้น</a:t>
            </a:r>
            <a:endParaRPr lang="th-TH" sz="1200" b="1" dirty="0"/>
          </a:p>
          <a:p>
            <a:pPr>
              <a:defRPr/>
            </a:pPr>
            <a:r>
              <a:rPr lang="th-TH" sz="1400" dirty="0"/>
              <a:t>	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5088" y="1331913"/>
            <a:ext cx="90789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altLang="ko-KR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การตีความตามมาตรฐานการรายงานทางการเงิน ฉบับที่ 4 (</a:t>
            </a:r>
            <a:r>
              <a:rPr lang="en-US" altLang="ko-KR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TFRIC 4) </a:t>
            </a:r>
            <a:endParaRPr lang="th-TH" altLang="ko-KR" sz="3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705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AFFA927-866C-4BCD-864A-F5F7D007C450}" type="slidenum">
              <a:rPr lang="en-US" altLang="en-US" sz="1400" b="1">
                <a:latin typeface="Calibri" pitchFamily="34" charset="0"/>
              </a:rPr>
              <a:pPr algn="r"/>
              <a:t>81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50" y="1306513"/>
            <a:ext cx="75263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3200" b="1" ker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dirty="0" smtClean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มาตรฐาน</a:t>
            </a:r>
            <a:r>
              <a:rPr lang="th-TH" dirty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การบัญชี ฉบับที่ 17 เรื่อง สัญญาเช่า (</a:t>
            </a:r>
            <a:r>
              <a:rPr lang="en-US" dirty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TAS 17</a:t>
            </a:r>
            <a:r>
              <a:rPr lang="en-US" dirty="0" smtClean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dirty="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2003425"/>
            <a:ext cx="3540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th-TH"/>
            </a:defPPr>
            <a:lvl1pPr>
              <a:defRPr sz="2400" b="1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การจำแนกประเภทของสัญญาเช่า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2574925"/>
            <a:ext cx="7848600" cy="70961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algn="thaiDist" eaLnBrk="0" hangingPunct="0">
              <a:spcBef>
                <a:spcPts val="0"/>
              </a:spcBef>
              <a:defRPr sz="20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กิจการจะต้องจัดประเภทสัญญาเช่าเป็น</a:t>
            </a:r>
            <a:r>
              <a:rPr lang="th-TH" b="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สัญญาเช่าทางการเงิน  </a:t>
            </a:r>
          </a:p>
          <a:p>
            <a:pPr>
              <a:defRPr/>
            </a:pPr>
            <a:r>
              <a:rPr lang="th-TH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หากสัญญานั้นทำให้เกิดสถานการณ์ต่อไปนี้  </a:t>
            </a:r>
            <a:r>
              <a:rPr lang="th-TH" b="0" i="1" u="sng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อย่างน้อย 1 สถานการณ์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363" y="3582988"/>
            <a:ext cx="7850187" cy="272573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algn="thaiDist" eaLnBrk="0" hangingPunct="0">
              <a:spcBef>
                <a:spcPts val="0"/>
              </a:spcBef>
              <a:defRPr sz="20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sz="1800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1. สัญญา</a:t>
            </a:r>
            <a:r>
              <a:rPr lang="th-TH" sz="1800" b="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เช่า</a:t>
            </a:r>
            <a:r>
              <a:rPr lang="th-TH" sz="1800" b="0" i="1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โอนความเป็นเจ้าของในสินทรัพย์ให้แก่ผู้เช่า</a:t>
            </a:r>
            <a:r>
              <a:rPr lang="th-TH" sz="1800" b="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เมื่อสิ้นสุดระยะเวลาของสัญญา</a:t>
            </a:r>
            <a:r>
              <a:rPr lang="th-TH" sz="1800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เช่า</a:t>
            </a:r>
          </a:p>
          <a:p>
            <a:pPr>
              <a:defRPr/>
            </a:pPr>
            <a:r>
              <a:rPr lang="th-TH" sz="1800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2. ผู้</a:t>
            </a:r>
            <a:r>
              <a:rPr lang="th-TH" sz="1800" b="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เช่า</a:t>
            </a:r>
            <a:r>
              <a:rPr lang="th-TH" sz="1800" b="0" i="1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มีสิทธิเลือกซื้อ</a:t>
            </a:r>
            <a:r>
              <a:rPr lang="th-TH" sz="1800" b="0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สินทรัพย์</a:t>
            </a:r>
            <a:r>
              <a:rPr lang="th-TH" sz="1800" b="0" i="1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ด้วยราคาที่ต่ำกว่ามูลค่ายุติธรรม </a:t>
            </a:r>
            <a:r>
              <a:rPr lang="th-TH" sz="1800" b="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ณ วันที่สิทธิเลือกซื้อเกิดขึ้น ด้วยจำนวนที่มากเพียงพอที่จะทำให้เกิดความแน่ใจอย่างสมเหตุสมผล ณ วันเริ่มต้นของสัญญาเช่าว่าผู้เช่าจะใช้สิทธิเลือกซื้อสินทรัพย์</a:t>
            </a:r>
            <a:r>
              <a:rPr lang="th-TH" sz="1800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นั้น</a:t>
            </a:r>
          </a:p>
          <a:p>
            <a:pPr>
              <a:defRPr/>
            </a:pPr>
            <a:r>
              <a:rPr lang="th-TH" sz="1800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3</a:t>
            </a:r>
            <a:r>
              <a:rPr lang="th-TH" sz="1800" b="0" i="1" u="sng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. ระยะเวลา</a:t>
            </a:r>
            <a:r>
              <a:rPr lang="th-TH" sz="1800" b="0" i="1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ของสัญญาเช่า</a:t>
            </a:r>
            <a:r>
              <a:rPr lang="th-TH" sz="1800" b="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ครอบคลุมอายุการให้ประโยชน์เชิงเศรษฐกิจส่วนใหญ่ของสินทรัพย์ แม้ว่าจะไม่มีการโอนกรรมสิทธิ์</a:t>
            </a:r>
            <a:r>
              <a:rPr lang="th-TH" sz="1800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เกิดขึ้น</a:t>
            </a:r>
          </a:p>
          <a:p>
            <a:pPr>
              <a:defRPr/>
            </a:pPr>
            <a:r>
              <a:rPr lang="th-TH" sz="1800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4. ณ </a:t>
            </a:r>
            <a:r>
              <a:rPr lang="th-TH" sz="1800" b="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วันเริ่มต้นของสัญญาเช่า</a:t>
            </a:r>
            <a:r>
              <a:rPr lang="th-TH" sz="1800" b="0" i="1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มูลค่าปัจจุบันของจำนวนเงินขั้นต่ำที่ต้องจ่าย</a:t>
            </a:r>
            <a:r>
              <a:rPr lang="th-TH" sz="1800" b="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มี</a:t>
            </a:r>
            <a:r>
              <a:rPr lang="th-TH" sz="1800" b="0" i="1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จำนวนเท่ากับหรือเกือบเท่ากับมูลค่ายุติธรรมของสินทรัพย์ที่</a:t>
            </a:r>
            <a:r>
              <a:rPr lang="th-TH" sz="1800" b="0" i="1" u="sng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เช่า</a:t>
            </a:r>
          </a:p>
          <a:p>
            <a:pPr>
              <a:defRPr/>
            </a:pPr>
            <a:r>
              <a:rPr lang="th-TH" sz="1800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5. สินทรัพย์</a:t>
            </a:r>
            <a:r>
              <a:rPr lang="th-TH" sz="1800" b="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ที่เช่า</a:t>
            </a:r>
            <a:r>
              <a:rPr lang="th-TH" sz="1800" b="0" i="1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มีลักษณะเฉพาะเจาะจง</a:t>
            </a:r>
            <a:r>
              <a:rPr lang="th-TH" sz="1800" b="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กระทั่งมีผู้เช่าเพียงผู้เดียวที่สามารถใช้สินทรัพย์นั้นโดย</a:t>
            </a:r>
            <a:r>
              <a:rPr lang="th-TH" sz="1800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ไม่</a:t>
            </a:r>
            <a:r>
              <a:rPr lang="en-US" sz="1800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1800" b="0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จำเป็นต้อง</a:t>
            </a:r>
            <a:r>
              <a:rPr lang="th-TH" sz="1800" b="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นำสินทรัพย์ดังกล่าวมาดัดแปลงที่สำคัญ</a:t>
            </a:r>
            <a:endParaRPr lang="en-US" sz="1800" b="0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3550" y="3059113"/>
            <a:ext cx="825500" cy="36988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th-TH"/>
            </a:defPPr>
            <a:lvl1pPr algn="thaiDist" eaLnBrk="0" hangingPunct="0">
              <a:spcBef>
                <a:spcPts val="0"/>
              </a:spcBef>
              <a:defRPr sz="18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th-TH" dirty="0"/>
              <a:t>ใช่ / ไม่ใช่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1013" y="3573463"/>
            <a:ext cx="808037" cy="2735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Arial" pitchFamily="34" charset="0"/>
              <a:buAutoNum type="arabicPeriod"/>
              <a:defRPr/>
            </a:pPr>
            <a:endParaRPr lang="th-TH" sz="200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1488" y="3944938"/>
            <a:ext cx="3460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Wingdings"/>
              </a:rPr>
              <a:t></a:t>
            </a:r>
            <a:endParaRPr lang="th-TH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62975" y="3573463"/>
            <a:ext cx="3460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Wingdings"/>
              </a:rPr>
              <a:t></a:t>
            </a:r>
            <a:endParaRPr lang="th-TH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62975" y="4454525"/>
            <a:ext cx="34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Wingdings"/>
              </a:rPr>
              <a:t></a:t>
            </a:r>
            <a:endParaRPr lang="th-TH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3550" y="5029200"/>
            <a:ext cx="346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Wingdings"/>
              </a:rPr>
              <a:t></a:t>
            </a:r>
            <a:endParaRPr lang="th-TH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53450" y="5591175"/>
            <a:ext cx="34607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  <a:sym typeface="Wingdings"/>
              </a:rPr>
              <a:t></a:t>
            </a:r>
            <a:endParaRPr lang="th-TH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" name="Straight Connector 2"/>
          <p:cNvCxnSpPr>
            <a:stCxn id="9" idx="0"/>
            <a:endCxn id="9" idx="2"/>
          </p:cNvCxnSpPr>
          <p:nvPr/>
        </p:nvCxnSpPr>
        <p:spPr>
          <a:xfrm>
            <a:off x="8505825" y="3573463"/>
            <a:ext cx="0" cy="273526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01013" y="3911600"/>
            <a:ext cx="8080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83550" y="4378325"/>
            <a:ext cx="8096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01013" y="4941888"/>
            <a:ext cx="8080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091488" y="5516563"/>
            <a:ext cx="8080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8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16607BC-986A-4D50-8CC1-63025057634E}" type="slidenum">
              <a:rPr lang="en-US" altLang="en-US" sz="1400" b="1">
                <a:latin typeface="Calibri" pitchFamily="34" charset="0"/>
              </a:rPr>
              <a:pPr algn="r"/>
              <a:t>82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1306513"/>
            <a:ext cx="44529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3200" b="1" ker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sz="4000" dirty="0" smtClean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ขั้นตอนการของบประมาณ</a:t>
            </a:r>
            <a:endParaRPr lang="th-TH" sz="4000" dirty="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89093" name="Group 2"/>
          <p:cNvGrpSpPr>
            <a:grpSpLocks/>
          </p:cNvGrpSpPr>
          <p:nvPr/>
        </p:nvGrpSpPr>
        <p:grpSpPr bwMode="auto">
          <a:xfrm>
            <a:off x="238125" y="2133600"/>
            <a:ext cx="8785225" cy="4391025"/>
            <a:chOff x="238125" y="2133600"/>
            <a:chExt cx="8785225" cy="4391025"/>
          </a:xfrm>
        </p:grpSpPr>
        <p:sp>
          <p:nvSpPr>
            <p:cNvPr id="10" name="Rounded Rectangle 9"/>
            <p:cNvSpPr/>
            <p:nvPr/>
          </p:nvSpPr>
          <p:spPr>
            <a:xfrm>
              <a:off x="238125" y="2133600"/>
              <a:ext cx="8785225" cy="1366838"/>
            </a:xfrm>
            <a:prstGeom prst="round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th-TH" sz="24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หน่วยงานที่ขอรับจัดสรรงบประมาณ</a:t>
              </a:r>
            </a:p>
            <a:p>
              <a:pPr algn="ctr">
                <a:defRPr/>
              </a:pPr>
              <a:r>
                <a:rPr lang="th-TH" sz="24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ทดสอบข้อตกลง/สัญญา </a:t>
              </a:r>
              <a:r>
                <a:rPr lang="th-TH" sz="20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ตามการตีความตามมาตรฐานการรายงานทางการเงิน ฉบับที่ 4 </a:t>
              </a:r>
              <a:r>
                <a:rPr lang="en-US" sz="24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(TFRIC4</a:t>
              </a:r>
              <a:r>
                <a:rPr lang="th-TH" sz="24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) และ มาตรฐานการบัญชี ฉบับที่ 17 เรื่อง สัญญาเช่า (</a:t>
              </a:r>
              <a:r>
                <a:rPr lang="en-US" sz="24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TAS 17)</a:t>
              </a:r>
              <a:endPara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defRPr/>
              </a:pPr>
              <a:endPara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0350" y="4941888"/>
              <a:ext cx="3600450" cy="1582737"/>
            </a:xfrm>
            <a:prstGeom prst="round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th-TH" sz="2400" u="sng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กรณีเป็นสัญญาเช่าทางการเงิน</a:t>
              </a:r>
            </a:p>
            <a:p>
              <a:pPr algn="ctr">
                <a:defRPr/>
              </a:pPr>
              <a:r>
                <a:rPr lang="th-TH" sz="20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ขอรับจัดสรรงบประมาณการทำลงทุน </a:t>
              </a:r>
            </a:p>
            <a:p>
              <a:pPr algn="ctr">
                <a:defRPr/>
              </a:pPr>
              <a:r>
                <a:rPr lang="th-TH" sz="20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(รองรับสินทรัพย์สัญญาเช่าทางการเงิน) และ งบประมาณทำการ (รองรับดอกเบี้ยจ่าย)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73675" y="5121275"/>
              <a:ext cx="3600450" cy="1223963"/>
            </a:xfrm>
            <a:prstGeom prst="round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th-TH" sz="2400" u="sng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กรณีเป็นสัญญาเช่าดำเนินงาน</a:t>
              </a:r>
            </a:p>
            <a:p>
              <a:pPr algn="ctr">
                <a:defRPr/>
              </a:pPr>
              <a:r>
                <a:rPr lang="th-TH" sz="20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ขอรับจัดสรรงบประมาณทำการ </a:t>
              </a:r>
            </a:p>
            <a:p>
              <a:pPr algn="ctr">
                <a:defRPr/>
              </a:pPr>
              <a:r>
                <a:rPr lang="th-TH" sz="20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(รองรับค่าเช่า)</a:t>
              </a:r>
            </a:p>
          </p:txBody>
        </p:sp>
        <p:cxnSp>
          <p:nvCxnSpPr>
            <p:cNvPr id="13" name="Straight Connector 12"/>
            <p:cNvCxnSpPr>
              <a:stCxn id="10" idx="2"/>
            </p:cNvCxnSpPr>
            <p:nvPr/>
          </p:nvCxnSpPr>
          <p:spPr>
            <a:xfrm>
              <a:off x="4630738" y="3500438"/>
              <a:ext cx="0" cy="10175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1050" y="4518025"/>
              <a:ext cx="50419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55813" y="4518025"/>
              <a:ext cx="0" cy="43338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0"/>
            </p:cNvCxnSpPr>
            <p:nvPr/>
          </p:nvCxnSpPr>
          <p:spPr>
            <a:xfrm>
              <a:off x="7073900" y="4508500"/>
              <a:ext cx="0" cy="61277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30738" y="4005263"/>
              <a:ext cx="64293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5292725" y="3611563"/>
              <a:ext cx="1800225" cy="79216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th-TH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รวบรวมข้อมูลที่ใช้            ในการทดสอบ</a:t>
              </a:r>
            </a:p>
          </p:txBody>
        </p:sp>
      </p:grpSp>
      <p:sp>
        <p:nvSpPr>
          <p:cNvPr id="8909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8B09E88-98F9-4610-A4D1-114D14C3DA42}" type="slidenum">
              <a:rPr lang="en-US" altLang="en-US" sz="1400" b="1">
                <a:latin typeface="Calibri" pitchFamily="34" charset="0"/>
              </a:rPr>
              <a:pPr algn="r"/>
              <a:t>83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3513" y="2076450"/>
            <a:ext cx="4010025" cy="431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ข้อมูลที่ใช้ในการทดสอบ กรณี สัญญาซื้อน้ำประปา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81000" y="3141663"/>
            <a:ext cx="84391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1979613" y="2708275"/>
            <a:ext cx="5472112" cy="346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itchFamily="18" charset="-34"/>
                <a:cs typeface="JasmineUPC" pitchFamily="18" charset="-34"/>
              </a:rPr>
              <a:t>ข้อมูลการซื้อน้ำที่ใช้ประกอบการพิจารณาสัญญาเช่าทางการเงิน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938" y="1316038"/>
            <a:ext cx="50577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3200" b="1" ker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sz="4000" dirty="0" smtClean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ขั้นตอนการของบประมาณ </a:t>
            </a:r>
            <a:r>
              <a:rPr lang="th-TH" sz="2800" dirty="0" smtClean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(ต่อ)</a:t>
            </a:r>
            <a:endParaRPr lang="th-TH" sz="4000" dirty="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012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97FA5B8-A8A0-4690-8192-8AAD635EC296}" type="slidenum">
              <a:rPr lang="en-US" altLang="en-US" sz="1400" b="1">
                <a:latin typeface="Calibri" pitchFamily="34" charset="0"/>
              </a:rPr>
              <a:pPr algn="r"/>
              <a:t>84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3513" y="2076450"/>
            <a:ext cx="4192587" cy="431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ข้อมูลที่ใช้ในการทดสอบ กรณี สัญญาซื้อน้ำประปา (ต่อ)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0900" y="2636838"/>
            <a:ext cx="7392988" cy="1296987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sz="1800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ขั้นตอนที่ 1</a:t>
            </a:r>
          </a:p>
          <a:p>
            <a:pPr>
              <a:defRPr/>
            </a:pPr>
            <a:r>
              <a:rPr lang="th-TH" sz="18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การพิจารณาว่าข้อตกลง/สัญญาเป็นสัญญาเช่าหรือมีสัญญาเช่าเป็นส่วนประกอบหรือไม่</a:t>
            </a:r>
          </a:p>
          <a:p>
            <a:pPr>
              <a:defRPr/>
            </a:pPr>
            <a:r>
              <a:rPr lang="th-TH" sz="1800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เกณฑ์การพิจารณาที่ 1</a:t>
            </a:r>
            <a:r>
              <a:rPr lang="th-TH" sz="18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การปฏิบัติตามข้อตกลง/สัญญา ขึ้นอยู่กับการใช้สินทรัพย์ที่เฉพาะเจาะจง  และ</a:t>
            </a:r>
          </a:p>
          <a:p>
            <a:pPr>
              <a:defRPr/>
            </a:pPr>
            <a:r>
              <a:rPr lang="th-TH" sz="1800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เกณฑ์การพิจารณาที่ 2</a:t>
            </a:r>
            <a:r>
              <a:rPr lang="th-TH" sz="18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ข้อตกลง/สัญญา เป็นการให้สิทธิในการใช้สินทรัพย์นั้น</a:t>
            </a:r>
          </a:p>
        </p:txBody>
      </p:sp>
      <p:pic>
        <p:nvPicPr>
          <p:cNvPr id="91142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019175" y="4365625"/>
            <a:ext cx="71532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850" y="1306513"/>
            <a:ext cx="52689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3200" b="1" ker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sz="4000" dirty="0" smtClean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ขั้นตอนการของบประมาณ </a:t>
            </a:r>
            <a:r>
              <a:rPr lang="th-TH" dirty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(ต่อ)</a:t>
            </a:r>
          </a:p>
        </p:txBody>
      </p:sp>
      <p:sp>
        <p:nvSpPr>
          <p:cNvPr id="91144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CCE4C2F-BAE6-4E89-A81A-F548551E50E4}" type="slidenum">
              <a:rPr lang="en-US" altLang="en-US" sz="1400" b="1">
                <a:latin typeface="Calibri" pitchFamily="34" charset="0"/>
              </a:rPr>
              <a:pPr algn="r"/>
              <a:t>85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3513" y="2076450"/>
            <a:ext cx="4192587" cy="431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ข้อมูลที่ใช้ในการทดสอบ กรณี สัญญาซื้อน้ำประปา (ต่อ)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0900" y="2636838"/>
            <a:ext cx="7392988" cy="1512887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sz="1800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ขั้นตอนที่ 1</a:t>
            </a:r>
          </a:p>
          <a:p>
            <a:pPr>
              <a:defRPr/>
            </a:pPr>
            <a:r>
              <a:rPr lang="th-TH" sz="18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การพิจารณาว่าข้อตกลง/สัญญาเป็นสัญญาเช่าหรือมีสัญญาเช่าเป็นส่วนประกอบหรือไม่</a:t>
            </a:r>
          </a:p>
          <a:p>
            <a:pPr>
              <a:defRPr/>
            </a:pPr>
            <a:r>
              <a:rPr lang="th-TH" sz="1800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เกณฑ์การพิจารณาที่ 1</a:t>
            </a:r>
            <a:r>
              <a:rPr lang="th-TH" sz="18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 การปฏิบัติตามข้อตกลง/สัญญา ขึ้นอยู่กับการใช้สินทรัพย์ที่เฉพาะเจาะจง  และ</a:t>
            </a:r>
          </a:p>
          <a:p>
            <a:pPr>
              <a:defRPr/>
            </a:pPr>
            <a:r>
              <a:rPr lang="th-TH" sz="1800" u="sng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เกณฑ์การพิจารณาที่ 2 </a:t>
            </a:r>
            <a:r>
              <a:rPr lang="th-TH" sz="1800" dirty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ข้อตกลง/สัญญา เป็นการให้สิทธิในการใช้สินทรัพย์นั้น</a:t>
            </a: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0756" y="4293096"/>
            <a:ext cx="71532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7" name="TextBox 6"/>
          <p:cNvSpPr txBox="1"/>
          <p:nvPr/>
        </p:nvSpPr>
        <p:spPr>
          <a:xfrm>
            <a:off x="323850" y="1306513"/>
            <a:ext cx="50593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3200" b="1" ker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sz="4000" dirty="0" smtClean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ขั้นตอนการของบประมาณ </a:t>
            </a:r>
            <a:r>
              <a:rPr lang="th-TH" sz="2800" kern="1200" dirty="0" smtClean="0">
                <a:solidFill>
                  <a:prstClr val="white"/>
                </a:solidFill>
                <a:effectLst/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2800" kern="1200" dirty="0">
                <a:solidFill>
                  <a:prstClr val="white"/>
                </a:solidFill>
                <a:effectLst/>
                <a:latin typeface="JasmineUPC" pitchFamily="18" charset="-34"/>
                <a:cs typeface="JasmineUPC" pitchFamily="18" charset="-34"/>
              </a:rPr>
              <a:t>ต่อ</a:t>
            </a:r>
            <a:r>
              <a:rPr lang="th-TH" sz="2800" kern="1200" dirty="0" smtClean="0">
                <a:solidFill>
                  <a:prstClr val="white"/>
                </a:solidFill>
                <a:effectLst/>
                <a:latin typeface="JasmineUPC" pitchFamily="18" charset="-34"/>
                <a:cs typeface="JasmineUPC" pitchFamily="18" charset="-34"/>
              </a:rPr>
              <a:t>)</a:t>
            </a:r>
            <a:endParaRPr lang="th-TH" sz="2800" kern="1200" dirty="0">
              <a:solidFill>
                <a:prstClr val="white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2168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984CD77-1990-42C0-B6FE-46073D4E41F8}" type="slidenum">
              <a:rPr lang="en-US" altLang="en-US" sz="1400" b="1">
                <a:latin typeface="Calibri" pitchFamily="34" charset="0"/>
              </a:rPr>
              <a:pPr algn="r"/>
              <a:t>86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2"/>
          <p:cNvSpPr/>
          <p:nvPr/>
        </p:nvSpPr>
        <p:spPr>
          <a:xfrm>
            <a:off x="-9525" y="1346200"/>
            <a:ext cx="9153525" cy="582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"/>
          <p:cNvSpPr/>
          <p:nvPr/>
        </p:nvSpPr>
        <p:spPr>
          <a:xfrm>
            <a:off x="234950" y="274638"/>
            <a:ext cx="53451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Tahoma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3513" y="2076450"/>
            <a:ext cx="4192587" cy="431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ข้อมูลที่ใช้ในการทดสอบ กรณี สัญญาซื้อน้ำประปา (ต่อ)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3513" y="3284538"/>
            <a:ext cx="2247900" cy="3024187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sz="18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ขั้นตอนที่ 2</a:t>
            </a:r>
          </a:p>
          <a:p>
            <a:pPr algn="thaiDist"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การพิจารณาสัญญาเช่าหรือการมีสัญญาเช่าเป็นส่วน ประกอบ ตามมาตรฐานบัญชี ฉบับที่ 17 เรื่อง สัญญาเช่ากิจการจะต้องจัดประเภทสัญญาเช่าเป็นสัญญาเช่าทางการเงิน หากสัญญานั้นทำให้เกิดสถานการณ์ต่อไปนี้ </a:t>
            </a:r>
            <a:r>
              <a:rPr lang="th-TH" sz="1800" b="1" i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อย่างน้อย 1 สถานการณ์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00563" y="2114550"/>
            <a:ext cx="4535487" cy="3444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เมื่อทดสอบตาม 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TFRIC4 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แล้วเข้าข้อพิจารณาทั้งสองข้อ </a:t>
            </a:r>
            <a:r>
              <a:rPr lang="th-TH" sz="1600" b="1" i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ให้ทดสอบขั้นตอนที่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" y="1306513"/>
            <a:ext cx="50577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3200" b="1" ker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 sz="4000" dirty="0" smtClean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ขั้นตอนการของบประมาณ </a:t>
            </a:r>
            <a:r>
              <a:rPr lang="th-TH" sz="2800" dirty="0" smtClean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(ต่อ)</a:t>
            </a:r>
            <a:endParaRPr lang="th-TH" sz="2800" dirty="0">
              <a:solidFill>
                <a:prstClr val="white"/>
              </a:solidFill>
              <a:latin typeface="JasmineUPC" pitchFamily="18" charset="-34"/>
              <a:cs typeface="JasmineUPC" pitchFamily="18" charset="-34"/>
            </a:endParaRPr>
          </a:p>
        </p:txBody>
      </p:sp>
      <p:grpSp>
        <p:nvGrpSpPr>
          <p:cNvPr id="93192" name="Group 11"/>
          <p:cNvGrpSpPr>
            <a:grpSpLocks/>
          </p:cNvGrpSpPr>
          <p:nvPr/>
        </p:nvGrpSpPr>
        <p:grpSpPr bwMode="auto">
          <a:xfrm>
            <a:off x="2549525" y="2636838"/>
            <a:ext cx="6210300" cy="3887787"/>
            <a:chOff x="251520" y="2347896"/>
            <a:chExt cx="8355546" cy="4028253"/>
          </a:xfrm>
        </p:grpSpPr>
        <p:sp>
          <p:nvSpPr>
            <p:cNvPr id="13" name="Rectangle 12"/>
            <p:cNvSpPr/>
            <p:nvPr/>
          </p:nvSpPr>
          <p:spPr>
            <a:xfrm>
              <a:off x="7425927" y="2818325"/>
              <a:ext cx="1181139" cy="3557824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  <a:alpha val="40000"/>
                  </a:schemeClr>
                </a:gs>
                <a:gs pos="35000">
                  <a:schemeClr val="accent3">
                    <a:tint val="37000"/>
                    <a:satMod val="300000"/>
                    <a:alpha val="37000"/>
                  </a:schemeClr>
                </a:gs>
                <a:gs pos="100000">
                  <a:schemeClr val="accent3">
                    <a:tint val="15000"/>
                    <a:satMod val="350000"/>
                    <a:alpha val="0"/>
                    <a:lumMod val="12000"/>
                    <a:lumOff val="88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457200" indent="-457200">
                <a:buFont typeface="Arial" pitchFamily="34" charset="0"/>
                <a:buAutoNum type="arabicPeriod"/>
                <a:defRPr/>
              </a:pPr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251520" y="2668642"/>
              <a:ext cx="7116738" cy="3707507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  <a:alpha val="40000"/>
                  </a:schemeClr>
                </a:gs>
                <a:gs pos="35000">
                  <a:schemeClr val="accent3">
                    <a:tint val="37000"/>
                    <a:satMod val="300000"/>
                    <a:alpha val="37000"/>
                  </a:schemeClr>
                </a:gs>
                <a:gs pos="100000">
                  <a:schemeClr val="accent3">
                    <a:tint val="15000"/>
                    <a:satMod val="350000"/>
                    <a:alpha val="0"/>
                    <a:lumMod val="12000"/>
                    <a:lumOff val="88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indent="0">
                <a:spcBef>
                  <a:spcPts val="0"/>
                </a:spcBef>
                <a:buFont typeface="Arial" pitchFamily="34" charset="0"/>
                <a:buNone/>
                <a:defRPr sz="2400">
                  <a:latin typeface="TH SarabunPSK" pitchFamily="34" charset="-34"/>
                  <a:cs typeface="TH SarabunPSK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dk1"/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dk1"/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dk1"/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dk1"/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dk1"/>
                  </a:solidFill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dk1"/>
                  </a:solidFill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dk1"/>
                  </a:solidFill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dk1"/>
                  </a:solidFill>
                </a:defRPr>
              </a:lvl9pPr>
            </a:lstStyle>
            <a:p>
              <a:pPr marL="457200" indent="-457200">
                <a:buFont typeface="Arial" pitchFamily="34" charset="0"/>
                <a:buAutoNum type="arabicPeriod"/>
                <a:defRPr/>
              </a:pPr>
              <a:r>
                <a:rPr lang="th-TH" sz="1800" dirty="0" smtClean="0"/>
                <a:t>สัญญา</a:t>
              </a:r>
              <a:r>
                <a:rPr lang="th-TH" sz="1800" dirty="0"/>
                <a:t>เช่า</a:t>
              </a:r>
              <a:r>
                <a:rPr lang="th-TH" sz="1800" u="sng" dirty="0"/>
                <a:t>โอนความเป็นเจ้าของในสินทรัพย์ให้แก่ผู้เช่า</a:t>
              </a:r>
              <a:r>
                <a:rPr lang="th-TH" sz="1800" dirty="0"/>
                <a:t>เมื่อสิ้นสุดระยะเวลาของสัญญา</a:t>
              </a:r>
              <a:r>
                <a:rPr lang="th-TH" sz="1800" dirty="0" smtClean="0"/>
                <a:t>เช่า</a:t>
              </a:r>
            </a:p>
            <a:p>
              <a:pPr>
                <a:defRPr/>
              </a:pPr>
              <a:endParaRPr lang="en-US" sz="700" dirty="0"/>
            </a:p>
            <a:p>
              <a:pPr marL="457200" indent="-457200">
                <a:buFont typeface="Arial" pitchFamily="34" charset="0"/>
                <a:buAutoNum type="arabicPeriod" startAt="2"/>
                <a:defRPr/>
              </a:pPr>
              <a:r>
                <a:rPr lang="th-TH" sz="1800" dirty="0" smtClean="0"/>
                <a:t>ผู้</a:t>
              </a:r>
              <a:r>
                <a:rPr lang="th-TH" sz="1800" dirty="0"/>
                <a:t>เช่า</a:t>
              </a:r>
              <a:r>
                <a:rPr lang="th-TH" sz="1800" u="sng" dirty="0"/>
                <a:t>มีสิทธิเลือกซื้อสินทรัพย์</a:t>
              </a:r>
              <a:r>
                <a:rPr lang="th-TH" sz="1800" dirty="0"/>
                <a:t>ด้วยราคาที่ต่ำกว่ามูลค่ายุติธรรม ณ วันที่สิทธิเลือกซื้อเกิดขึ้น ด้วยจำนวนที่มากเพียงพอที่จะทำให้เกิดความแน่ใจอย่างสมเหตุสมผล ณ วันเริ่มต้นของสัญญาเช่าว่าผู้เช่าจะใช้สิทธิเลือกซื้อสินทรัพย์</a:t>
              </a:r>
              <a:r>
                <a:rPr lang="th-TH" sz="1800" dirty="0" smtClean="0"/>
                <a:t>นั้น</a:t>
              </a:r>
            </a:p>
            <a:p>
              <a:pPr marL="457200" indent="-457200">
                <a:buFont typeface="Arial" pitchFamily="34" charset="0"/>
                <a:buAutoNum type="arabicPeriod" startAt="2"/>
                <a:defRPr/>
              </a:pPr>
              <a:endParaRPr lang="en-US" sz="700" dirty="0"/>
            </a:p>
            <a:p>
              <a:pPr marL="457200" indent="-457200">
                <a:buFont typeface="Arial" pitchFamily="34" charset="0"/>
                <a:buAutoNum type="arabicPeriod" startAt="3"/>
                <a:defRPr/>
              </a:pPr>
              <a:r>
                <a:rPr lang="th-TH" sz="1800" u="sng" dirty="0" smtClean="0"/>
                <a:t>ระยะเวลา</a:t>
              </a:r>
              <a:r>
                <a:rPr lang="th-TH" sz="1800" u="sng" dirty="0"/>
                <a:t>ของสัญญาเช่า</a:t>
              </a:r>
              <a:r>
                <a:rPr lang="th-TH" sz="1800" dirty="0"/>
                <a:t>ครอบคลุมอายุการให้ประโยชน์เชิงเศรษฐกิจส่วนใหญ่ของสินทรัพย์ แม้ว่าจะไม่มีการโอนกรรมสิทธิ์</a:t>
              </a:r>
              <a:r>
                <a:rPr lang="th-TH" sz="1800" dirty="0" smtClean="0"/>
                <a:t>เกิดขึ้น</a:t>
              </a:r>
            </a:p>
            <a:p>
              <a:pPr marL="457200" indent="-457200">
                <a:buFont typeface="Arial" pitchFamily="34" charset="0"/>
                <a:buAutoNum type="arabicPeriod" startAt="3"/>
                <a:defRPr/>
              </a:pPr>
              <a:endParaRPr lang="en-US" sz="700" dirty="0"/>
            </a:p>
            <a:p>
              <a:pPr marL="457200" indent="-457200">
                <a:buFont typeface="Arial" pitchFamily="34" charset="0"/>
                <a:buAutoNum type="arabicPeriod" startAt="4"/>
                <a:defRPr/>
              </a:pPr>
              <a:r>
                <a:rPr lang="th-TH" sz="1800" dirty="0" smtClean="0"/>
                <a:t>ณ </a:t>
              </a:r>
              <a:r>
                <a:rPr lang="th-TH" sz="1800" dirty="0"/>
                <a:t>วันเริ่มต้นของสัญญาเช่า มูลค่าปัจจุบันของจำนวนเงินขั้นต่ำที่ต้องจ่ายมี</a:t>
              </a:r>
              <a:r>
                <a:rPr lang="th-TH" sz="1800" u="sng" dirty="0"/>
                <a:t>จำนวนเท่ากับหรือเกือบเท่ากับมูลค่ายุติธรรมของสินทรัพย์ที่</a:t>
              </a:r>
              <a:r>
                <a:rPr lang="th-TH" sz="1800" u="sng" dirty="0" smtClean="0"/>
                <a:t>เช่า</a:t>
              </a:r>
            </a:p>
            <a:p>
              <a:pPr marL="457200" indent="-457200">
                <a:buFont typeface="Arial" pitchFamily="34" charset="0"/>
                <a:buAutoNum type="arabicPeriod" startAt="4"/>
                <a:defRPr/>
              </a:pPr>
              <a:endParaRPr lang="en-US" sz="700" u="sng" dirty="0"/>
            </a:p>
            <a:p>
              <a:pPr marL="457200" indent="-457200">
                <a:buFont typeface="Arial" pitchFamily="34" charset="0"/>
                <a:buAutoNum type="arabicPeriod" startAt="5"/>
                <a:defRPr/>
              </a:pPr>
              <a:r>
                <a:rPr lang="th-TH" sz="1800" dirty="0" smtClean="0"/>
                <a:t>สินทรัพย์</a:t>
              </a:r>
              <a:r>
                <a:rPr lang="th-TH" sz="1800" dirty="0"/>
                <a:t>ที่</a:t>
              </a:r>
              <a:r>
                <a:rPr lang="th-TH" sz="1800" u="sng" dirty="0"/>
                <a:t>เช่ามีลักษณะเฉพาะเจาะจง</a:t>
              </a:r>
              <a:r>
                <a:rPr lang="th-TH" sz="1800" dirty="0"/>
                <a:t>กระทั่งมีผู้เช่าเพียงผู้เดียวที่สามารถใช้สินทรัพย์นั้นโดย</a:t>
              </a:r>
              <a:r>
                <a:rPr lang="th-TH" sz="1800" dirty="0" smtClean="0"/>
                <a:t>ไม่</a:t>
              </a:r>
              <a:r>
                <a:rPr lang="en-US" sz="1800" dirty="0" smtClean="0"/>
                <a:t>  </a:t>
              </a:r>
              <a:r>
                <a:rPr lang="th-TH" sz="1800" dirty="0" smtClean="0"/>
                <a:t>จำเป็นต้อง</a:t>
              </a:r>
              <a:r>
                <a:rPr lang="th-TH" sz="1800" dirty="0"/>
                <a:t>นำสินทรัพย์ดังกล่าวมาดัดแปลงที่สำคัญ</a:t>
              </a:r>
              <a:endParaRPr lang="en-US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31949" y="2347896"/>
              <a:ext cx="1110655" cy="3832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3200" b="1" ker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defRPr>
              </a:lvl1pPr>
            </a:lstStyle>
            <a:p>
              <a:pPr>
                <a:defRPr/>
              </a:pPr>
              <a:r>
                <a:rPr lang="th-TH" sz="1800" dirty="0">
                  <a:solidFill>
                    <a:schemeClr val="tx1"/>
                  </a:solidFill>
                </a:rPr>
                <a:t>ใช่ / ไม่ใช่</a:t>
              </a:r>
            </a:p>
          </p:txBody>
        </p:sp>
      </p:grpSp>
      <p:sp>
        <p:nvSpPr>
          <p:cNvPr id="93193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83A780D-121C-4A17-8C9A-61CF14419333}" type="slidenum">
              <a:rPr lang="en-US" altLang="en-US" sz="1400" b="1">
                <a:latin typeface="Calibri" pitchFamily="34" charset="0"/>
              </a:rPr>
              <a:pPr algn="r"/>
              <a:t>87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7"/>
          <p:cNvGrpSpPr>
            <a:grpSpLocks/>
          </p:cNvGrpSpPr>
          <p:nvPr/>
        </p:nvGrpSpPr>
        <p:grpSpPr bwMode="auto">
          <a:xfrm>
            <a:off x="1619250" y="1049338"/>
            <a:ext cx="5473700" cy="4976812"/>
            <a:chOff x="1619672" y="1049524"/>
            <a:chExt cx="5472608" cy="4975863"/>
          </a:xfrm>
        </p:grpSpPr>
        <p:pic>
          <p:nvPicPr>
            <p:cNvPr id="94212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9672" y="1049524"/>
              <a:ext cx="5472608" cy="4975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13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3888" y="3068959"/>
              <a:ext cx="1512168" cy="1443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11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DE3D499-5F7D-4A64-BFC5-72BB0B7013D8}" type="slidenum">
              <a:rPr lang="en-US" altLang="en-US" sz="1400" b="1">
                <a:latin typeface="Calibri" pitchFamily="34" charset="0"/>
              </a:rPr>
              <a:pPr algn="r"/>
              <a:t>88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-9525" y="1274763"/>
            <a:ext cx="9153525" cy="58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086724" cy="571504"/>
          </a:xfrm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ประเภทงบประมาณ</a:t>
            </a:r>
            <a:endParaRPr lang="th-TH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15436" cy="5572164"/>
          </a:xfrm>
          <a:ln>
            <a:solidFill>
              <a:schemeClr val="accent1"/>
            </a:solidFill>
          </a:ln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77500" lnSpcReduction="20000"/>
          </a:bodyPr>
          <a:lstStyle/>
          <a:p>
            <a:pPr marL="355600" indent="-355600" algn="l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th-T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asmineUPC" pitchFamily="18" charset="-34"/>
                <a:ea typeface="Calibri"/>
                <a:cs typeface="JasmineUPC" pitchFamily="18" charset="-34"/>
              </a:rPr>
              <a:t>งบทำ</a:t>
            </a:r>
            <a:r>
              <a:rPr lang="th-T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asmineUPC" pitchFamily="18" charset="-34"/>
                <a:ea typeface="Calibri"/>
                <a:cs typeface="JasmineUPC" pitchFamily="18" charset="-34"/>
              </a:rPr>
              <a:t>การ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asmineUPC" pitchFamily="18" charset="-34"/>
                <a:ea typeface="Calibri"/>
                <a:cs typeface="JasmineUPC" pitchFamily="18" charset="-34"/>
              </a:rPr>
              <a:t>:</a:t>
            </a:r>
            <a:r>
              <a:rPr lang="th-T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asmineUPC" pitchFamily="18" charset="-34"/>
                <a:ea typeface="Calibri"/>
                <a:cs typeface="JasmineUPC" pitchFamily="18" charset="-34"/>
              </a:rPr>
              <a:t> </a:t>
            </a:r>
            <a:r>
              <a:rPr lang="th-TH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asmineUPC" pitchFamily="18" charset="-34"/>
                <a:ea typeface="Calibri"/>
                <a:cs typeface="JasmineUPC" pitchFamily="18" charset="-34"/>
              </a:rPr>
              <a:t>ใช้ในการดำเนินงานปกติ รวมถึงแก้ปัญหาภัยแล้ง/อุทกภัย</a:t>
            </a:r>
            <a:endParaRPr lang="th-TH" sz="3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628650" indent="-2730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4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4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รายจ่ายที่ก่อให้เกิดประโยชน์ต่อกิจการเฉพาะงวดบัญชี เพื่อการบริการงานประจำเช่น ค่าใช้จ่ายบุคลากร </a:t>
            </a:r>
            <a:r>
              <a:rPr lang="th-TH" sz="340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ค่าสาธารณูปโภค</a:t>
            </a:r>
            <a:endParaRPr lang="th-TH" sz="3400" dirty="0" smtClean="0">
              <a:solidFill>
                <a:srgbClr val="002060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628650" indent="-2730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4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</a:t>
            </a:r>
            <a:r>
              <a:rPr lang="th-TH" sz="34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เพื่อจัดหาวัสดุสิ้นเปลือง </a:t>
            </a:r>
          </a:p>
          <a:p>
            <a:pPr marL="628650" indent="-2730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100" dirty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</a:t>
            </a:r>
            <a:r>
              <a:rPr lang="th-TH" sz="31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รายจ่ายวัสดุอุปกรณ์ประกอบและอะไหล่ เพื่อการซ่อมแซมบำรุงรักษาทรัพย์สินตามปกติ ให้กลับคืน</a:t>
            </a:r>
            <a:r>
              <a:rPr lang="th-TH" sz="31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สภาพดังเดิม</a:t>
            </a:r>
            <a:r>
              <a:rPr lang="th-TH" sz="31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สามารถใช้งาน ได้ตามปกติ</a:t>
            </a:r>
            <a:endParaRPr lang="th-TH" sz="3100" dirty="0">
              <a:solidFill>
                <a:srgbClr val="002060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628650" indent="-2730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1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รายจ่ายเพื่อการจัดหาวัสดุถาวรที่มีอายุการใช้งานเกิน </a:t>
            </a:r>
            <a:r>
              <a:rPr lang="en-US" sz="31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1 </a:t>
            </a:r>
            <a:r>
              <a:rPr lang="th-TH" sz="31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ปี และมีราคาต่อหน่วยหรือต่อชุดไม่เกิน </a:t>
            </a:r>
            <a:r>
              <a:rPr lang="en-US" sz="31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5,000 </a:t>
            </a:r>
            <a:r>
              <a:rPr lang="th-TH" sz="31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บาท</a:t>
            </a:r>
          </a:p>
          <a:p>
            <a:pPr marL="628650" indent="-273050" algn="l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1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 รายจ่าย</a:t>
            </a:r>
            <a:r>
              <a:rPr lang="th-TH" sz="3100" dirty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เพื่อการจัดรายจ่ายเพื่อจัดหาโปรแกรมคอมพิวเตอร์ที่มีราคาต่อหน่วยหรือต่อ</a:t>
            </a:r>
            <a:r>
              <a:rPr lang="th-TH" sz="3100" dirty="0" smtClean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ชุดไม่เกิน </a:t>
            </a:r>
            <a:r>
              <a:rPr lang="th-TH" sz="3100" dirty="0">
                <a:solidFill>
                  <a:srgbClr val="002060"/>
                </a:solidFill>
                <a:latin typeface="JasmineUPC" pitchFamily="18" charset="-34"/>
                <a:ea typeface="Calibri"/>
                <a:cs typeface="JasmineUPC" pitchFamily="18" charset="-34"/>
              </a:rPr>
              <a:t>20,000 บาท</a:t>
            </a:r>
            <a:endParaRPr lang="en-US" sz="3100" dirty="0">
              <a:solidFill>
                <a:srgbClr val="002060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  <a:p>
            <a:pPr marL="628650" indent="-2730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h-TH" sz="2000" b="1" dirty="0">
              <a:solidFill>
                <a:srgbClr val="002060"/>
              </a:solidFill>
              <a:latin typeface="JasmineUPC" pitchFamily="18" charset="-34"/>
              <a:ea typeface="Calibri"/>
              <a:cs typeface="JasmineUPC" pitchFamily="18" charset="-34"/>
            </a:endParaRPr>
          </a:p>
        </p:txBody>
      </p:sp>
      <p:sp>
        <p:nvSpPr>
          <p:cNvPr id="41990" name="ตัวแทนหมายเลขภาพนิ่ง 1"/>
          <p:cNvSpPr txBox="1">
            <a:spLocks/>
          </p:cNvSpPr>
          <p:nvPr/>
        </p:nvSpPr>
        <p:spPr bwMode="auto">
          <a:xfrm>
            <a:off x="8594725" y="6453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521ADD6-BE01-4EB2-98F1-225C46163B7B}" type="slidenum">
              <a:rPr lang="en-US" altLang="en-US" sz="1400" b="1">
                <a:latin typeface="Calibri" pitchFamily="34" charset="0"/>
              </a:rPr>
              <a:pPr algn="r"/>
              <a:t>9</a:t>
            </a:fld>
            <a:endParaRPr lang="en-US" altLang="en-US" sz="1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ริ่มต้น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w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9071</Words>
  <Application>Microsoft Office PowerPoint</Application>
  <PresentationFormat>On-screen Show (4:3)</PresentationFormat>
  <Paragraphs>1532</Paragraphs>
  <Slides>88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105" baseType="lpstr">
      <vt:lpstr>Arial</vt:lpstr>
      <vt:lpstr>Angsana New</vt:lpstr>
      <vt:lpstr>Calibri</vt:lpstr>
      <vt:lpstr>Cordia New</vt:lpstr>
      <vt:lpstr>JasmineUPC</vt:lpstr>
      <vt:lpstr>Wingdings</vt:lpstr>
      <vt:lpstr>Tahoma</vt:lpstr>
      <vt:lpstr>DejaVu Sans</vt:lpstr>
      <vt:lpstr>Courier New</vt:lpstr>
      <vt:lpstr>Wingdings 2</vt:lpstr>
      <vt:lpstr>Constantia</vt:lpstr>
      <vt:lpstr>Browallia New</vt:lpstr>
      <vt:lpstr>TH SarabunPSK</vt:lpstr>
      <vt:lpstr>Malgun Gothic</vt:lpstr>
      <vt:lpstr>Times New Roman</vt:lpstr>
      <vt:lpstr>Office Theme</vt:lpstr>
      <vt:lpstr>pwa</vt:lpstr>
      <vt:lpstr>ระบบงบประมาณ</vt:lpstr>
      <vt:lpstr>หัวข้อการนำเสนอ</vt:lpstr>
      <vt:lpstr>การจัดทำงบประมาณ  </vt:lpstr>
      <vt:lpstr>ขั้นตอนการจัดทำงบประมาณ</vt:lpstr>
      <vt:lpstr>ปฏิทินงบประมาณประจำปี 2561</vt:lpstr>
      <vt:lpstr>ปฏิทินงบประมาณประจำปี 2561 </vt:lpstr>
      <vt:lpstr>ปฏิทินงบประมาณประจำปี 2561 </vt:lpstr>
      <vt:lpstr>Slide 8</vt:lpstr>
      <vt:lpstr>ประเภทงบประมาณ</vt:lpstr>
      <vt:lpstr>ประเภทงบประมาณ  </vt:lpstr>
      <vt:lpstr>ประเภทงบประมาณ</vt:lpstr>
      <vt:lpstr>Slide 12</vt:lpstr>
      <vt:lpstr>ลักษณะของรายจ่ายลงทุน</vt:lpstr>
      <vt:lpstr>ลักษณะของรายจ่ายลงทุน</vt:lpstr>
      <vt:lpstr>ลักษณะของรายจ่ายดำเนินงาน </vt:lpstr>
      <vt:lpstr>นิยามของรายจ่ายประเภทต่างๆ</vt:lpstr>
      <vt:lpstr>นิยามของรายจ่ายประเภทต่างๆ</vt:lpstr>
      <vt:lpstr>นิยามของรายจ่ายประเภทต่างๆ</vt:lpstr>
      <vt:lpstr>นิยามของรายจ่ายประเภทต่างๆ</vt:lpstr>
      <vt:lpstr>Slide 20</vt:lpstr>
      <vt:lpstr>Slide 21</vt:lpstr>
      <vt:lpstr>Slide 22</vt:lpstr>
      <vt:lpstr>การจำแนกระหว่างงบลงทุนกับงบทำการ </vt:lpstr>
      <vt:lpstr>การจำแนกระหว่างงบลงทุนกับงบทำการ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ประเภทของรายจ่ายตามงบประมาณ</vt:lpstr>
      <vt:lpstr>ตัวอย่าง ค่าวัสดุ</vt:lpstr>
      <vt:lpstr>ตัวอย่าง ค่าวัสดุ (ต่อ)</vt:lpstr>
      <vt:lpstr>ประเภทของรายจ่ายตามงบประมาณ</vt:lpstr>
      <vt:lpstr>ประเภทของรายจ่ายตามงบประมาณ (ต่อ)</vt:lpstr>
      <vt:lpstr>ประเภทของรายจ่ายตามงบประมาณ (ต่อ) </vt:lpstr>
      <vt:lpstr>ประเภทรายจ่ายภายหลังการได้มาซึ่งสินทรัพย์ และระหว่างการใช้งานสินทรัพย์</vt:lpstr>
      <vt:lpstr>ประเภทรายจ่ายภายหลังการได้มาซึ่งสินทรัพย์ และระหว่างการใช้งานสินทรัพย์</vt:lpstr>
      <vt:lpstr>ประเภทรายจ่ายภายหลังการได้มาซึ่งสินทรัพย์ และระหว่างการใช้งานสินทรัพย์</vt:lpstr>
      <vt:lpstr>วาระที่ 2.1.2</vt:lpstr>
      <vt:lpstr>วาระที่ 2.1.2 หลักเกณฑ์การพิจารณา การซ่อม/การปรับปรุง</vt:lpstr>
      <vt:lpstr>วาระที่ 2.1.2 หลักเกณฑ์การพิจารณา การซ่อม/การปรับปรุง</vt:lpstr>
      <vt:lpstr>วาระที่ 2.1.2 หลักเกณฑ์การพิจารณา การซ่อม/การปรับปรุง</vt:lpstr>
      <vt:lpstr>2.1.3 หลักเกณฑ์การพิจารณาการเปลี่ยนชิ้นส่วนสำคัญของทรัพย์สิน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วารที่ 2.2.2 การโอนเปลี่ยนเปลี่ยนรายการครุภัณฑ์ระหว่างปี  (วงเงินขั้นต่ำตามที่ ส.ศ.ช.กำหนด)  </vt:lpstr>
      <vt:lpstr>วารที่ 2.2.2 การโอนเปลี่ยนเปลี่ยนรายการครุภัณฑ์ระหว่างปี  (วงเงินขั้นต่ำตามที่ ส.ศ.ช.กำหนด)   (ต่อ)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ต้นทุนการจำหน่ายน้ำประปา</dc:title>
  <dc:creator>ภาสกร ตรีธรรมกุล</dc:creator>
  <cp:lastModifiedBy>5657</cp:lastModifiedBy>
  <cp:revision>347</cp:revision>
  <cp:lastPrinted>2017-04-28T01:51:26Z</cp:lastPrinted>
  <dcterms:created xsi:type="dcterms:W3CDTF">2016-04-27T00:48:50Z</dcterms:created>
  <dcterms:modified xsi:type="dcterms:W3CDTF">2018-07-17T10:45:50Z</dcterms:modified>
</cp:coreProperties>
</file>